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8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0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4" r:id="rId1"/>
  </p:sldMasterIdLst>
  <p:notesMasterIdLst>
    <p:notesMasterId r:id="rId61"/>
  </p:notesMasterIdLst>
  <p:handoutMasterIdLst>
    <p:handoutMasterId r:id="rId62"/>
  </p:handoutMasterIdLst>
  <p:sldIdLst>
    <p:sldId id="259" r:id="rId2"/>
    <p:sldId id="261" r:id="rId3"/>
    <p:sldId id="289" r:id="rId4"/>
    <p:sldId id="290" r:id="rId5"/>
    <p:sldId id="351" r:id="rId6"/>
    <p:sldId id="291" r:id="rId7"/>
    <p:sldId id="292" r:id="rId8"/>
    <p:sldId id="333" r:id="rId9"/>
    <p:sldId id="293" r:id="rId10"/>
    <p:sldId id="345" r:id="rId11"/>
    <p:sldId id="334" r:id="rId12"/>
    <p:sldId id="300" r:id="rId13"/>
    <p:sldId id="335" r:id="rId14"/>
    <p:sldId id="346" r:id="rId15"/>
    <p:sldId id="347" r:id="rId16"/>
    <p:sldId id="348" r:id="rId17"/>
    <p:sldId id="295" r:id="rId18"/>
    <p:sldId id="299" r:id="rId19"/>
    <p:sldId id="336" r:id="rId20"/>
    <p:sldId id="301" r:id="rId21"/>
    <p:sldId id="337" r:id="rId22"/>
    <p:sldId id="302" r:id="rId23"/>
    <p:sldId id="303" r:id="rId24"/>
    <p:sldId id="304" r:id="rId25"/>
    <p:sldId id="338" r:id="rId26"/>
    <p:sldId id="305" r:id="rId27"/>
    <p:sldId id="341" r:id="rId28"/>
    <p:sldId id="296" r:id="rId29"/>
    <p:sldId id="297" r:id="rId30"/>
    <p:sldId id="339" r:id="rId31"/>
    <p:sldId id="306" r:id="rId32"/>
    <p:sldId id="307" r:id="rId33"/>
    <p:sldId id="331" r:id="rId34"/>
    <p:sldId id="308" r:id="rId35"/>
    <p:sldId id="312" r:id="rId36"/>
    <p:sldId id="309" r:id="rId37"/>
    <p:sldId id="340" r:id="rId38"/>
    <p:sldId id="311" r:id="rId39"/>
    <p:sldId id="332" r:id="rId40"/>
    <p:sldId id="313" r:id="rId41"/>
    <p:sldId id="330" r:id="rId42"/>
    <p:sldId id="349" r:id="rId43"/>
    <p:sldId id="314" r:id="rId44"/>
    <p:sldId id="315" r:id="rId45"/>
    <p:sldId id="342" r:id="rId46"/>
    <p:sldId id="350" r:id="rId47"/>
    <p:sldId id="316" r:id="rId48"/>
    <p:sldId id="343" r:id="rId49"/>
    <p:sldId id="317" r:id="rId50"/>
    <p:sldId id="344" r:id="rId51"/>
    <p:sldId id="319" r:id="rId52"/>
    <p:sldId id="321" r:id="rId53"/>
    <p:sldId id="328" r:id="rId54"/>
    <p:sldId id="320" r:id="rId55"/>
    <p:sldId id="318" r:id="rId56"/>
    <p:sldId id="325" r:id="rId57"/>
    <p:sldId id="326" r:id="rId58"/>
    <p:sldId id="327" r:id="rId59"/>
    <p:sldId id="329" r:id="rId60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79CC93D-E52E-4D84-901B-11D7331DD495}">
          <p14:sldIdLst>
            <p14:sldId id="259"/>
            <p14:sldId id="261"/>
            <p14:sldId id="289"/>
            <p14:sldId id="290"/>
            <p14:sldId id="351"/>
            <p14:sldId id="291"/>
            <p14:sldId id="292"/>
            <p14:sldId id="333"/>
            <p14:sldId id="293"/>
            <p14:sldId id="345"/>
            <p14:sldId id="334"/>
            <p14:sldId id="300"/>
            <p14:sldId id="335"/>
            <p14:sldId id="346"/>
            <p14:sldId id="347"/>
            <p14:sldId id="348"/>
            <p14:sldId id="295"/>
            <p14:sldId id="299"/>
            <p14:sldId id="336"/>
            <p14:sldId id="301"/>
            <p14:sldId id="337"/>
            <p14:sldId id="302"/>
            <p14:sldId id="303"/>
            <p14:sldId id="304"/>
            <p14:sldId id="338"/>
            <p14:sldId id="305"/>
            <p14:sldId id="341"/>
            <p14:sldId id="296"/>
            <p14:sldId id="297"/>
            <p14:sldId id="339"/>
            <p14:sldId id="306"/>
            <p14:sldId id="307"/>
            <p14:sldId id="331"/>
            <p14:sldId id="308"/>
            <p14:sldId id="312"/>
            <p14:sldId id="309"/>
            <p14:sldId id="340"/>
            <p14:sldId id="311"/>
            <p14:sldId id="332"/>
            <p14:sldId id="313"/>
            <p14:sldId id="330"/>
            <p14:sldId id="349"/>
            <p14:sldId id="314"/>
            <p14:sldId id="315"/>
            <p14:sldId id="342"/>
            <p14:sldId id="350"/>
            <p14:sldId id="316"/>
            <p14:sldId id="343"/>
            <p14:sldId id="317"/>
            <p14:sldId id="344"/>
            <p14:sldId id="319"/>
            <p14:sldId id="321"/>
            <p14:sldId id="328"/>
            <p14:sldId id="320"/>
            <p14:sldId id="318"/>
            <p14:sldId id="325"/>
            <p14:sldId id="326"/>
            <p14:sldId id="327"/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83982" autoAdjust="0"/>
  </p:normalViewPr>
  <p:slideViewPr>
    <p:cSldViewPr>
      <p:cViewPr>
        <p:scale>
          <a:sx n="100" d="100"/>
          <a:sy n="100" d="100"/>
        </p:scale>
        <p:origin x="-20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latinLnBrk="0">
              <a:defRPr lang="pl-PL" sz="1200"/>
            </a:lvl1pPr>
          </a:lstStyle>
          <a:p>
            <a:fld id="{D83FDC75-7F73-4A4A-A77C-09AADF00E0EA}" type="datetimeFigureOut">
              <a:rPr lang="pl-PL" smtClean="0"/>
              <a:pPr/>
              <a:t>19.11.2024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latinLnBrk="0">
              <a:defRPr lang="pl-PL" sz="1200"/>
            </a:lvl1pPr>
          </a:lstStyle>
          <a:p>
            <a:fld id="{459226BF-1F13-42D3-80DC-373E7ADD1EB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latinLnBrk="0">
              <a:defRPr lang="pl-PL" sz="1200"/>
            </a:lvl1pPr>
          </a:lstStyle>
          <a:p>
            <a:fld id="{48AEF76B-3757-4A0B-AF93-28494465C1DD}" type="datetimeFigureOut">
              <a:pPr/>
              <a:t>19.11.2024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latinLnBrk="0">
              <a:defRPr lang="pl-PL" sz="1200"/>
            </a:lvl1pPr>
          </a:lstStyle>
          <a:p>
            <a:fld id="{75693FD4-8F83-4EF7-AC3F-0DC0388986B0}" type="slidenum"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0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59">
              <a:defRPr lang="pl-PL"/>
            </a:pPr>
            <a:r>
              <a:rPr lang="pl-PL" dirty="0" smtClean="0"/>
              <a:t>Ten szablon może być używany jako plik startowy do prezentowania materiałów szkoleniowych w ustawieniu grupy.</a:t>
            </a:r>
          </a:p>
          <a:p>
            <a:endParaRPr lang="pl-PL" dirty="0" smtClean="0"/>
          </a:p>
          <a:p>
            <a:pPr lvl="0"/>
            <a:r>
              <a:rPr lang="pl-PL" b="1" dirty="0"/>
              <a:t>Sekcje</a:t>
            </a:r>
            <a:endParaRPr lang="pl-PL" dirty="0"/>
          </a:p>
          <a:p>
            <a:pPr lvl="0"/>
            <a:r>
              <a:rPr lang="pl-PL" dirty="0"/>
              <a:t>Kliknij prawym przyciskiem myszy slajd, aby dodać sekcje. Sekcje ułatwiają organizowanie slajdów i usprawniają współpracę nad dokumentem.</a:t>
            </a:r>
          </a:p>
          <a:p>
            <a:pPr lvl="0"/>
            <a:endParaRPr lang="pl-PL" b="1" dirty="0"/>
          </a:p>
          <a:p>
            <a:pPr lvl="0"/>
            <a:r>
              <a:rPr lang="pl-PL" b="1" dirty="0"/>
              <a:t>Notatki</a:t>
            </a:r>
          </a:p>
          <a:p>
            <a:pPr lvl="0"/>
            <a:r>
              <a:rPr lang="pl-PL" dirty="0"/>
              <a:t>Użyj sekcji Notatki do wstawiania notatek lub dodatkowych informacji dla odbiorców. Podczas przedstawiania prezentacji notatki są widoczne w widoku prezentacji. </a:t>
            </a:r>
          </a:p>
          <a:p>
            <a:pPr lvl="0">
              <a:buFontTx/>
              <a:buNone/>
            </a:pPr>
            <a:r>
              <a:rPr lang="pl-PL" dirty="0"/>
              <a:t>Pamiętaj o odpowiednim rozmiarze czcionki (w celu ułatwienia dostępu, widoczności, nagrywania i pracy online).</a:t>
            </a:r>
          </a:p>
          <a:p>
            <a:pPr lvl="0"/>
            <a:endParaRPr lang="pl-PL" dirty="0"/>
          </a:p>
          <a:p>
            <a:pPr lvl="0">
              <a:buFontTx/>
              <a:buNone/>
            </a:pPr>
            <a:r>
              <a:rPr lang="pl-PL" b="1" dirty="0"/>
              <a:t>Odpowiednio dobrane kolory </a:t>
            </a:r>
          </a:p>
          <a:p>
            <a:pPr lvl="0">
              <a:buFontTx/>
              <a:buNone/>
            </a:pPr>
            <a:r>
              <a:rPr lang="pl-PL" dirty="0"/>
              <a:t>Zwróć szczególną uwagę na wykresy, schematy i pola tekstowe. </a:t>
            </a:r>
          </a:p>
          <a:p>
            <a:pPr lvl="0"/>
            <a:r>
              <a:rPr lang="pl-PL" dirty="0"/>
              <a:t>Uwzględnij to, że uczestnicy mogą drukować w trybie czarno-białym lub w skali </a:t>
            </a:r>
            <a:r>
              <a:rPr lang="pl-PL" dirty="0" err="1"/>
              <a:t>odcieni szarości</a:t>
            </a:r>
            <a:r>
              <a:rPr lang="pl-PL" dirty="0"/>
              <a:t>. Wykonaj wydruki testowe, aby sprawdzić, czy wszystko jest widoczne po wydrukowaniu w trybie czarno-białym i w skali </a:t>
            </a:r>
            <a:r>
              <a:rPr lang="pl-PL" dirty="0" err="1"/>
              <a:t>odcieni szarości</a:t>
            </a:r>
            <a:r>
              <a:rPr lang="pl-PL" dirty="0"/>
              <a:t>.</a:t>
            </a:r>
          </a:p>
          <a:p>
            <a:pPr lvl="0">
              <a:buFontTx/>
              <a:buNone/>
            </a:pPr>
            <a:endParaRPr lang="pl-PL" dirty="0"/>
          </a:p>
          <a:p>
            <a:pPr lvl="0">
              <a:buFontTx/>
              <a:buNone/>
            </a:pPr>
            <a:r>
              <a:rPr lang="pl-PL" b="1" dirty="0"/>
              <a:t>Elementy graficzne, tabele i wykresy</a:t>
            </a:r>
          </a:p>
          <a:p>
            <a:pPr lvl="0"/>
            <a:r>
              <a:rPr lang="pl-PL" dirty="0"/>
              <a:t>Staraj się zachować prostotę — używaj spójnych stylów i kolorów, które nie odwracają uwagi od zawartości.</a:t>
            </a:r>
          </a:p>
          <a:p>
            <a:pPr lvl="0"/>
            <a:r>
              <a:rPr lang="pl-PL" dirty="0"/>
              <a:t>Oznacz etykietą każdy wykres i tabelę.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09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55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56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57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30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l-PL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l-PL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l-PL" smtClean="0"/>
              <a:t>Kliknij, aby edytować styl wzorca podtytułu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l-PL" sz="2000" baseline="0"/>
            </a:lvl1pPr>
          </a:lstStyle>
          <a:p>
            <a:r>
              <a:rPr kumimoji="0" lang="pl-PL"/>
              <a:t>Logo firmy</a:t>
            </a: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l-PL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l-PL" sz="1800"/>
            </a:lvl1pPr>
          </a:lstStyle>
          <a:p>
            <a:r>
              <a:rPr kumimoji="0" lang="pl-PL"/>
              <a:t>Logo firmy</a:t>
            </a: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l-PL"/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l-PL" sz="3200">
                <a:latin typeface="+mn-lt"/>
              </a:defRPr>
            </a:lvl1pPr>
            <a:lvl2pPr eaLnBrk="1" latinLnBrk="0" hangingPunct="1">
              <a:defRPr kumimoji="0" lang="pl-PL" sz="2800">
                <a:latin typeface="+mn-lt"/>
              </a:defRPr>
            </a:lvl2pPr>
            <a:lvl3pPr eaLnBrk="1" latinLnBrk="0" hangingPunct="1">
              <a:defRPr kumimoji="0" lang="pl-PL" sz="2400">
                <a:latin typeface="+mn-lt"/>
              </a:defRPr>
            </a:lvl3pPr>
            <a:lvl4pPr eaLnBrk="1" latinLnBrk="0" hangingPunct="1">
              <a:defRPr kumimoji="0" lang="pl-PL" sz="2400">
                <a:latin typeface="+mn-lt"/>
              </a:defRPr>
            </a:lvl4pPr>
            <a:lvl5pPr eaLnBrk="1" latinLnBrk="0" hangingPunct="1">
              <a:defRPr kumimoji="0" lang="pl-PL" sz="2400">
                <a:latin typeface="+mn-lt"/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19.11.2024</a:t>
            </a:fld>
            <a:endParaRPr kumimoji="0"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7B281C-5159-4971-8228-52B9A72E9ED2}" type="datetimeFigureOut">
              <a:rPr lang="pl-PL" smtClean="0"/>
              <a:pPr/>
              <a:t>19.11.2024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3D6E5A2-EC83-451F-A719-9AC1370DD5CF}" type="slidenum">
              <a:rPr lang="pl-PL" smtClean="0"/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651" r:id="rId13"/>
    <p:sldLayoutId id="2147483650" r:id="rId14"/>
    <p:sldLayoutId id="2147483663" r:id="rId15"/>
  </p:sldLayoutIdLst>
  <p:transition spd="slow" advTm="3000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25.xml"/><Relationship Id="rId7" Type="http://schemas.openxmlformats.org/officeDocument/2006/relationships/image" Target="../media/image22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1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34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7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8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39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42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45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0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51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.xml"/><Relationship Id="rId7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65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7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80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6.xml"/><Relationship Id="rId7" Type="http://schemas.openxmlformats.org/officeDocument/2006/relationships/image" Target="../media/image10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2.xml"/><Relationship Id="rId7" Type="http://schemas.openxmlformats.org/officeDocument/2006/relationships/image" Target="../media/image16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Wydział Inwestycji, Infrastruktury i Komunikacji Społecznej</a:t>
            </a:r>
            <a:br>
              <a:rPr lang="pl-PL" sz="48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endParaRPr lang="pl-PL" sz="48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685800"/>
            <a:ext cx="7543800" cy="5695528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Ocena inwestycyjna 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Gminie Rogoźno                            w 2023 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roku</a:t>
            </a:r>
          </a:p>
          <a:p>
            <a:pPr marL="0" indent="0">
              <a:buNone/>
            </a:pPr>
            <a:endParaRPr lang="pl-PL" sz="32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pl-PL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3200" b="1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pl-PL" sz="32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368549" cy="151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Przed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Po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4338" name="Picture 2" descr="T:\Dorota\Termomodernizacja szkół\Zdjęcia\SP Parkowo\IMG_20240326_131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8" y="3264049"/>
            <a:ext cx="4828621" cy="290125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T:\Dorota\Termomodernizacja szkół\Zdjęcia\SP Parkowo\IMG_20231011_122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4828621" cy="285938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94793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Przed</a:t>
            </a:r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Po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3315" name="Picture 3" descr="T:\Dorota\Termomodernizacja szkół\Zdjęcia\SP Parkowo\IMG_20240103_125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10533"/>
            <a:ext cx="5400600" cy="2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:\Dorota\Termomodernizacja szkół\Zdjęcia\SP Parkowo\IMG_20230823_1142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673"/>
            <a:ext cx="5400600" cy="29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15531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nr 3 w Rogoźnie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249579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 6 </a:t>
            </a:r>
            <a:r>
              <a:rPr lang="pl-PL" sz="1600" b="1" dirty="0" smtClean="0"/>
              <a:t>624 </a:t>
            </a:r>
            <a:r>
              <a:rPr lang="pl-PL" sz="1600" b="1" dirty="0" smtClean="0"/>
              <a:t>079,23zł</a:t>
            </a:r>
          </a:p>
          <a:p>
            <a:pPr algn="ctr"/>
            <a:r>
              <a:rPr lang="pl-PL" sz="1600" b="1" dirty="0" smtClean="0"/>
              <a:t>Wykonawca: </a:t>
            </a:r>
            <a:r>
              <a:rPr lang="pl-PL" sz="1600" b="1" dirty="0" err="1" smtClean="0"/>
              <a:t>Inare</a:t>
            </a:r>
            <a:r>
              <a:rPr lang="pl-PL" sz="1600" b="1" dirty="0" smtClean="0"/>
              <a:t> </a:t>
            </a:r>
            <a:r>
              <a:rPr lang="pl-PL" sz="1600" b="1" dirty="0"/>
              <a:t>sp. z o. o.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z </a:t>
            </a:r>
            <a:r>
              <a:rPr lang="pl-PL" sz="1600" b="1" dirty="0"/>
              <a:t>Krakowa </a:t>
            </a:r>
          </a:p>
          <a:p>
            <a:pPr algn="ctr"/>
            <a:endParaRPr lang="pl-PL" sz="1600" b="1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smtClean="0"/>
              <a:t>Wydział Inwestycji, Infrastruktury                                       i Komunikacji Społecznej</a:t>
            </a:r>
            <a:endParaRPr lang="pl-PL" sz="2400" dirty="0"/>
          </a:p>
        </p:txBody>
      </p:sp>
      <p:pic>
        <p:nvPicPr>
          <p:cNvPr id="15362" name="Picture 2" descr="T:\Dorota\Termomodernizacja szkół\Zdjęcia\SP3 Rogoźno\IMG_20230906_1018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965493" cy="2664296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T:\Dorota\Termomodernizacja szkół\Zdjęcia\SP3 Rogoźno\IMG_20230508_12063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29" y="2564904"/>
            <a:ext cx="4675467" cy="28803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83423287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6386" name="Picture 2" descr="T:\Dorota\Termomodernizacja szkół\Zdjęcia\SP3 Rogoźno\IMG_20240301_150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11487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/>
          <a:lstStyle/>
          <a:p>
            <a:r>
              <a:rPr lang="pl-PL" dirty="0" smtClean="0"/>
              <a:t>Przed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Po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7410" name="Picture 2" descr="T:\Dorota\Termomodernizacja szkół\Zdjęcia\SP3 Rogoźno\IMG_20231206_120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5184576" cy="29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T:\Dorota\Termomodernizacja szkół\Zdjęcia\SP3 Rogoźno\IMG_20240221_122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62070"/>
            <a:ext cx="5184576" cy="28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8246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Przed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Po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9458" name="Picture 2" descr="T:\Dorota\Termomodernizacja szkół\Zdjęcia\SP3 Rogoźno\IMG_20240301_1319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4272"/>
            <a:ext cx="5112568" cy="278947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T:\Dorota\Termomodernizacja szkół\Zdjęcia\SP3 Rogoźno\IMG_20230517_120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04663"/>
            <a:ext cx="5112569" cy="291581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5628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Przed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Po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8434" name="Picture 2" descr="T:\Dorota\Termomodernizacja szkół\Zdjęcia\SP3 Rogoźno\IMG_20231011_1330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65" y="404664"/>
            <a:ext cx="4723929" cy="28803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T:\Dorota\Termomodernizacja szkół\Zdjęcia\SP3 Rogoźno\IMG_20240301_1412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65" y="3356992"/>
            <a:ext cx="4723929" cy="273630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8425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99592" y="1596413"/>
            <a:ext cx="7848872" cy="42088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Wykonawca</a:t>
            </a:r>
            <a:r>
              <a:rPr lang="pl-PL" sz="2000" dirty="0"/>
              <a:t>: Szymon Włodarczyk Przedsiębiorstwo Budowlano – Drogowe Cieśle ul. Potulicka 10/5, 64-610 </a:t>
            </a:r>
            <a:r>
              <a:rPr lang="pl-PL" sz="2000" dirty="0" smtClean="0"/>
              <a:t>Rogoźno</a:t>
            </a:r>
          </a:p>
          <a:p>
            <a:r>
              <a:rPr lang="pl-PL" sz="2000" dirty="0" smtClean="0"/>
              <a:t>Umowa podpisana: 23.05.2023 r.</a:t>
            </a:r>
          </a:p>
          <a:p>
            <a:r>
              <a:rPr lang="pl-PL" sz="2000" b="1" dirty="0" smtClean="0"/>
              <a:t>Wartość przedsięwzięcia: 4 717 515,74 zł</a:t>
            </a:r>
          </a:p>
          <a:p>
            <a:r>
              <a:rPr lang="pl-PL" sz="2000" dirty="0" smtClean="0"/>
              <a:t>Wartość dofinansowania </a:t>
            </a:r>
          </a:p>
          <a:p>
            <a:pPr marL="45720" indent="0">
              <a:buNone/>
            </a:pPr>
            <a:r>
              <a:rPr lang="pl-PL" sz="2000" dirty="0" smtClean="0"/>
              <a:t>z Rządowego Funduszu Polski Ład: 95%</a:t>
            </a:r>
            <a:endParaRPr lang="pl-PL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5385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Międzylesiu – zakres:</a:t>
            </a:r>
          </a:p>
          <a:p>
            <a:r>
              <a:rPr lang="pl-PL" sz="2000" dirty="0" smtClean="0"/>
              <a:t>Długość drogi 910 m</a:t>
            </a:r>
          </a:p>
          <a:p>
            <a:r>
              <a:rPr lang="pl-PL" sz="2000" dirty="0" smtClean="0"/>
              <a:t>Wykonanie nawierzchnia jezdni z kostki brukowej (przy skrzyżowaniu z drogą powiatową) oraz brukowej EKO domino</a:t>
            </a:r>
          </a:p>
          <a:p>
            <a:r>
              <a:rPr lang="pl-PL" sz="2000" dirty="0" smtClean="0"/>
              <a:t>Wykonanie zjazdów</a:t>
            </a:r>
          </a:p>
          <a:p>
            <a:r>
              <a:rPr lang="pl-PL" sz="2000" dirty="0" smtClean="0"/>
              <a:t>Wykonanie nawierzchni </a:t>
            </a:r>
          </a:p>
          <a:p>
            <a:pPr marL="0" indent="0">
              <a:buNone/>
            </a:pPr>
            <a:r>
              <a:rPr lang="pl-PL" sz="2000" dirty="0" smtClean="0"/>
              <a:t>dojść do posesji</a:t>
            </a:r>
          </a:p>
          <a:p>
            <a:r>
              <a:rPr lang="pl-PL" sz="2000" dirty="0" smtClean="0"/>
              <a:t>Montaż oświetlania </a:t>
            </a:r>
          </a:p>
          <a:p>
            <a:pPr marL="0" indent="0">
              <a:buNone/>
            </a:pPr>
            <a:r>
              <a:rPr lang="pl-PL" sz="2000" dirty="0" smtClean="0"/>
              <a:t>drogowego solarnego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3074" name="Picture 2" descr="T:\Jakub Dworzański\Zdjęcia drogi\IMG20231023131155+Międzylesi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710795" cy="208823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22562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026" name="Picture 2" descr="T:\Dorota\Międzylesie droga dz. 250\IMG20240129092955 Mięzyles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5"/>
            <a:ext cx="3384376" cy="216024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slachciak\Desktop\Międzylesie droga dz. 250\IMG20240129092606 Międzyles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262522" cy="25202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574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43808" y="332656"/>
            <a:ext cx="5904655" cy="864095"/>
          </a:xfrm>
        </p:spPr>
        <p:txBody>
          <a:bodyPr>
            <a:normAutofit/>
          </a:bodyPr>
          <a:lstStyle/>
          <a:p>
            <a:pPr algn="r"/>
            <a:r>
              <a:rPr lang="pl-PL" sz="2400" b="1" dirty="0"/>
              <a:t>Wydział Inwestycji, Infrastruktury               </a:t>
            </a:r>
            <a:r>
              <a:rPr lang="pl-PL" sz="2400" b="1" dirty="0" smtClean="0"/>
              <a:t>                        </a:t>
            </a:r>
            <a:r>
              <a:rPr lang="pl-PL" sz="2400" b="1" dirty="0"/>
              <a:t>i Komunikacji Społecznej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416191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r>
              <a:rPr lang="pl-PL" sz="2000" dirty="0" smtClean="0"/>
              <a:t>Szkoła Podstawowa w Budziszewku</a:t>
            </a:r>
          </a:p>
          <a:p>
            <a:r>
              <a:rPr lang="pl-PL" sz="2000" dirty="0" smtClean="0"/>
              <a:t>Szkoła Podstawowa w Parkowie</a:t>
            </a:r>
          </a:p>
          <a:p>
            <a:r>
              <a:rPr lang="pl-PL" sz="2000" dirty="0" smtClean="0"/>
              <a:t>Szkoła Podstawowa nr 3 w Rogoźnie</a:t>
            </a:r>
          </a:p>
          <a:p>
            <a:pPr marL="0" indent="0">
              <a:buNone/>
            </a:pPr>
            <a:r>
              <a:rPr lang="pl-PL" sz="2000" b="1" dirty="0" smtClean="0"/>
              <a:t>Wartość Projektu: 14 </a:t>
            </a:r>
            <a:r>
              <a:rPr lang="pl-PL" sz="2000" b="1" dirty="0" smtClean="0"/>
              <a:t>393 458,03zł</a:t>
            </a:r>
            <a:endParaRPr lang="pl-PL" sz="2000" b="1" dirty="0" smtClean="0"/>
          </a:p>
          <a:p>
            <a:pPr marL="0" indent="0">
              <a:buNone/>
            </a:pPr>
            <a:r>
              <a:rPr lang="pl-PL" sz="2000" dirty="0" smtClean="0"/>
              <a:t>Dofinansowanie: 12 015 455,45zł</a:t>
            </a:r>
          </a:p>
          <a:p>
            <a:pPr marL="0" indent="0">
              <a:buNone/>
            </a:pPr>
            <a:r>
              <a:rPr lang="pl-PL" sz="2000" dirty="0" smtClean="0"/>
              <a:t>Środki własne: 2 378 002,58zł</a:t>
            </a:r>
          </a:p>
          <a:p>
            <a:pPr marL="0" indent="0">
              <a:buNone/>
            </a:pPr>
            <a:r>
              <a:rPr lang="pl-PL" sz="2000" dirty="0" smtClean="0"/>
              <a:t>Projekt </a:t>
            </a:r>
            <a:r>
              <a:rPr lang="pl-PL" sz="2000" dirty="0"/>
              <a:t>dofinansowany jest z Mechanizmu Finansowego Europejskiego Obszaru Gospodarczego (MF EOG) oraz budżetu państwa w ramach naboru "Poprawa efektywności energetycznej w budynkach szkolnych”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Boguniewie – zakres:</a:t>
            </a:r>
          </a:p>
          <a:p>
            <a:r>
              <a:rPr lang="pl-PL" sz="2000" dirty="0" smtClean="0"/>
              <a:t>Długość drogi 402 m</a:t>
            </a:r>
          </a:p>
          <a:p>
            <a:r>
              <a:rPr lang="pl-PL" sz="2000" dirty="0" smtClean="0"/>
              <a:t>Wykonanie nawierzchni jezdni z betonu asfaltowego</a:t>
            </a:r>
          </a:p>
          <a:p>
            <a:r>
              <a:rPr lang="pl-PL" sz="2000" dirty="0" smtClean="0"/>
              <a:t>Wykonanie nawierzchni zjazdów </a:t>
            </a:r>
          </a:p>
          <a:p>
            <a:pPr marL="0" indent="0">
              <a:buNone/>
            </a:pPr>
            <a:r>
              <a:rPr lang="pl-PL" sz="2000" dirty="0" smtClean="0"/>
              <a:t>z betonowej kostki brukowej</a:t>
            </a:r>
          </a:p>
          <a:p>
            <a:r>
              <a:rPr lang="pl-PL" sz="2000" dirty="0" smtClean="0"/>
              <a:t>Wykonanie odwodnienie </a:t>
            </a:r>
          </a:p>
          <a:p>
            <a:pPr marL="0" indent="0">
              <a:buNone/>
            </a:pPr>
            <a:r>
              <a:rPr lang="pl-PL" sz="2000" dirty="0" smtClean="0"/>
              <a:t>w postaci drenażu przykrytego </a:t>
            </a:r>
          </a:p>
          <a:p>
            <a:pPr marL="0" indent="0">
              <a:buNone/>
            </a:pPr>
            <a:r>
              <a:rPr lang="pl-PL" sz="2000" dirty="0" smtClean="0"/>
              <a:t>płytami ażurowymi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4098" name="Picture 2" descr="T:\Jakub Dworzański\Zdjęcia drogi\IMG20230801104654+Boguniew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44415" cy="2107151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5994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20482" name="Picture 2" descr="T:\Dorota\Boguniewo droga\20240412_110655 Boguniew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6"/>
            <a:ext cx="3845615" cy="273630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T:\Dorota\Boguniewo droga\20240412_112029 Boguniew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91188" cy="300155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0736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Józefinowie – zakres:</a:t>
            </a:r>
          </a:p>
          <a:p>
            <a:r>
              <a:rPr lang="pl-PL" sz="2000" dirty="0" smtClean="0"/>
              <a:t>Długość drogi 172 m</a:t>
            </a:r>
          </a:p>
          <a:p>
            <a:r>
              <a:rPr lang="pl-PL" sz="2000" dirty="0" smtClean="0"/>
              <a:t>Wykonanie nawierzchni jezdni z betonowej kostki brukowej oraz kostki typu ECO dominu</a:t>
            </a:r>
          </a:p>
          <a:p>
            <a:r>
              <a:rPr lang="pl-PL" sz="2000" dirty="0" smtClean="0"/>
              <a:t>Wykonanie nawierzchni zjazdów </a:t>
            </a:r>
          </a:p>
          <a:p>
            <a:pPr marL="0" indent="0">
              <a:buNone/>
            </a:pPr>
            <a:r>
              <a:rPr lang="pl-PL" sz="2000" dirty="0" smtClean="0"/>
              <a:t>z betonowej kostki brukowej</a:t>
            </a:r>
          </a:p>
          <a:p>
            <a:r>
              <a:rPr lang="pl-PL" sz="2000" dirty="0" smtClean="0"/>
              <a:t>Wykonanie nawierzchni dojść </a:t>
            </a:r>
          </a:p>
          <a:p>
            <a:pPr marL="0" indent="0">
              <a:buNone/>
            </a:pPr>
            <a:r>
              <a:rPr lang="pl-PL" sz="2000" dirty="0" smtClean="0"/>
              <a:t>do posesji z betonowej kostki </a:t>
            </a:r>
          </a:p>
          <a:p>
            <a:pPr marL="0" indent="0">
              <a:buNone/>
            </a:pPr>
            <a:r>
              <a:rPr lang="pl-PL" sz="2000" dirty="0" smtClean="0"/>
              <a:t>brukowej</a:t>
            </a:r>
          </a:p>
          <a:p>
            <a:r>
              <a:rPr lang="pl-PL" sz="2000" dirty="0"/>
              <a:t>Montaż oświetlania </a:t>
            </a:r>
            <a:r>
              <a:rPr lang="pl-PL" sz="2000" dirty="0" smtClean="0"/>
              <a:t>ulicznego</a:t>
            </a:r>
            <a:endParaRPr lang="pl-PL" sz="2000" dirty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5122" name="Picture 2" descr="T:\Jakub Dworzański\Zdjęcia drogi\IMG20230801111123+Józefinow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91" y="3573016"/>
            <a:ext cx="4145808" cy="23330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99797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Jaraczu– zakres:</a:t>
            </a:r>
          </a:p>
          <a:p>
            <a:r>
              <a:rPr lang="pl-PL" sz="2000" dirty="0" smtClean="0"/>
              <a:t>Długość drogi 122 m</a:t>
            </a:r>
          </a:p>
          <a:p>
            <a:r>
              <a:rPr lang="pl-PL" sz="2000" dirty="0"/>
              <a:t>Wykonanie nawierzchni jezdni </a:t>
            </a:r>
            <a:r>
              <a:rPr lang="pl-PL" sz="2000" dirty="0" smtClean="0"/>
              <a:t>z brukowej kostki </a:t>
            </a:r>
            <a:r>
              <a:rPr lang="pl-PL" sz="2000" dirty="0"/>
              <a:t>brukowej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(zjazd z drogi powiatowej)</a:t>
            </a:r>
          </a:p>
          <a:p>
            <a:r>
              <a:rPr lang="pl-PL" sz="2000" dirty="0" smtClean="0"/>
              <a:t>Wykonanie nawierzchni </a:t>
            </a:r>
          </a:p>
          <a:p>
            <a:pPr marL="0" indent="0">
              <a:buNone/>
            </a:pPr>
            <a:r>
              <a:rPr lang="pl-PL" sz="2000" dirty="0" smtClean="0"/>
              <a:t>jezdni z kostki brukowej typu </a:t>
            </a:r>
          </a:p>
          <a:p>
            <a:pPr marL="0" indent="0">
              <a:buNone/>
            </a:pPr>
            <a:r>
              <a:rPr lang="pl-PL" sz="2000" dirty="0" smtClean="0"/>
              <a:t>ECO </a:t>
            </a:r>
            <a:r>
              <a:rPr lang="pl-PL" sz="2000" dirty="0"/>
              <a:t>dominu</a:t>
            </a:r>
          </a:p>
          <a:p>
            <a:r>
              <a:rPr lang="pl-PL" sz="2000" dirty="0"/>
              <a:t>Wykonanie nawierzchni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zjazdów</a:t>
            </a:r>
            <a:endParaRPr lang="pl-PL" sz="2000" dirty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026" name="Picture 2" descr="T:\Jakub Dworzański\Zdjęcia drogi\IMG20231214094525 Jaracz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140968"/>
            <a:ext cx="4032448" cy="27790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73428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endParaRPr lang="pl-PL" sz="2000" b="1" u="sng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 smtClean="0"/>
              <a:t>Budowa </a:t>
            </a:r>
            <a:r>
              <a:rPr lang="pl-PL" sz="2000" b="1" u="sng" dirty="0"/>
              <a:t>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Garbatce – zakres:</a:t>
            </a:r>
          </a:p>
          <a:p>
            <a:r>
              <a:rPr lang="pl-PL" sz="2000" dirty="0" smtClean="0"/>
              <a:t>Długość drogi 660 m (etap II)</a:t>
            </a:r>
          </a:p>
          <a:p>
            <a:r>
              <a:rPr lang="pl-PL" sz="2000" dirty="0" smtClean="0"/>
              <a:t>Wykonanie nawierzchni jezdni z betonu asfaltowego</a:t>
            </a:r>
          </a:p>
          <a:p>
            <a:r>
              <a:rPr lang="pl-PL" sz="2000" dirty="0" smtClean="0"/>
              <a:t>Wykonanie zjazdów z betonu </a:t>
            </a:r>
          </a:p>
          <a:p>
            <a:pPr marL="0" indent="0">
              <a:buNone/>
            </a:pPr>
            <a:r>
              <a:rPr lang="pl-PL" sz="2000" dirty="0" smtClean="0"/>
              <a:t>asfaltowego i betonowej </a:t>
            </a:r>
          </a:p>
          <a:p>
            <a:pPr marL="0" indent="0">
              <a:buNone/>
            </a:pPr>
            <a:r>
              <a:rPr lang="pl-PL" sz="2000" dirty="0" smtClean="0"/>
              <a:t>kostki brukowej</a:t>
            </a:r>
          </a:p>
          <a:p>
            <a:r>
              <a:rPr lang="pl-PL" sz="2000" dirty="0" smtClean="0"/>
              <a:t>Wykonanie poboczy </a:t>
            </a:r>
          </a:p>
          <a:p>
            <a:pPr marL="0" indent="0">
              <a:buNone/>
            </a:pPr>
            <a:r>
              <a:rPr lang="pl-PL" sz="2000" dirty="0" smtClean="0"/>
              <a:t>z kruszywa</a:t>
            </a:r>
          </a:p>
          <a:p>
            <a:r>
              <a:rPr lang="pl-PL" sz="2000" dirty="0" smtClean="0"/>
              <a:t>Oczyszczenie i odtworzenie </a:t>
            </a:r>
          </a:p>
          <a:p>
            <a:pPr marL="0" indent="0">
              <a:buNone/>
            </a:pPr>
            <a:r>
              <a:rPr lang="pl-PL" sz="2000" dirty="0" smtClean="0"/>
              <a:t>istniejącego rowu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2050" name="Picture 2" descr="T:\Jakub Dworzański\Zdjęcia drogi\IMG20231214095527 Garbat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17032"/>
            <a:ext cx="4261023" cy="239786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40525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2050" name="Picture 2" descr="T:\Dorota\Garbatka droga\20241118_074626 Garbat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16424" cy="266429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Dorota\Garbatka droga\20241118_074547 Garbat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44416" cy="266429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45537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Pruścach – zakres:</a:t>
            </a:r>
          </a:p>
          <a:p>
            <a:r>
              <a:rPr lang="pl-PL" sz="2000" dirty="0" smtClean="0"/>
              <a:t>Długość drogi: odcinek A 230 m, odcinek B 250 m</a:t>
            </a:r>
          </a:p>
          <a:p>
            <a:r>
              <a:rPr lang="pl-PL" sz="2000" dirty="0" smtClean="0"/>
              <a:t>Wykonanie nawierzchni jezdni z betonu asfaltowego</a:t>
            </a:r>
          </a:p>
          <a:p>
            <a:r>
              <a:rPr lang="pl-PL" sz="2000" dirty="0" smtClean="0"/>
              <a:t>Wykonanie zjazdów z </a:t>
            </a:r>
          </a:p>
          <a:p>
            <a:pPr marL="0" indent="0">
              <a:buNone/>
            </a:pPr>
            <a:r>
              <a:rPr lang="pl-PL" sz="2000" dirty="0" smtClean="0"/>
              <a:t>betonu asfaltowego</a:t>
            </a:r>
          </a:p>
          <a:p>
            <a:r>
              <a:rPr lang="pl-PL" sz="2000" dirty="0" smtClean="0"/>
              <a:t>Wykonanie poboczy z </a:t>
            </a:r>
          </a:p>
          <a:p>
            <a:pPr marL="0" indent="0">
              <a:buNone/>
            </a:pPr>
            <a:r>
              <a:rPr lang="pl-PL" sz="2000" dirty="0" smtClean="0"/>
              <a:t>kruszywa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001296" y="6300028"/>
            <a:ext cx="7747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3074" name="Picture 2" descr="T:\Jakub Dworzański\Zdjęcia drogi\IMG20231214101841 Pruśc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14470" cy="248416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631711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01296" y="6300028"/>
            <a:ext cx="7747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3074" name="Picture 2" descr="T:\Dorota\Pruśce droga\Pruśce droga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16424" cy="226027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Dorota\Pruśce droga\Pruśce droga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55952"/>
            <a:ext cx="3672409" cy="242517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9069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l-PL" sz="2000" b="1" u="sng" dirty="0"/>
              <a:t>Budowa </a:t>
            </a:r>
            <a:r>
              <a:rPr lang="pl-PL" sz="2000" b="1" u="sng" dirty="0" smtClean="0"/>
              <a:t>ulicy Południowej w Rogoźnie wraz z odwodnieniem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Wykonawca</a:t>
            </a:r>
            <a:r>
              <a:rPr lang="pl-PL" sz="2000" dirty="0"/>
              <a:t>: Szymon Włodarczyk Przedsiębiorstwo Budowlano – Drogowe Cieśle ul. Potulicka 10/5, 64-610 </a:t>
            </a:r>
            <a:r>
              <a:rPr lang="pl-PL" sz="2000" dirty="0" smtClean="0"/>
              <a:t>Rogoźno</a:t>
            </a:r>
          </a:p>
          <a:p>
            <a:r>
              <a:rPr lang="pl-PL" sz="2000" dirty="0" smtClean="0"/>
              <a:t>Umowa podpisana: 23.05.2023 r.</a:t>
            </a:r>
          </a:p>
          <a:p>
            <a:r>
              <a:rPr lang="pl-PL" sz="2000" b="1" dirty="0" smtClean="0"/>
              <a:t>Wartość przedsięwzięcia: 2 158 824,14 zł</a:t>
            </a:r>
          </a:p>
          <a:p>
            <a:r>
              <a:rPr lang="pl-PL" sz="2000" dirty="0" smtClean="0"/>
              <a:t>Wartość dofinansowania z Rządowego Funduszu Polski Ład: 95%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05512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l-PL" sz="2000" b="1" u="sng" dirty="0" smtClean="0"/>
              <a:t>Budowa ulicy Południowej w Rogoźnie wraz z odwodnieniem</a:t>
            </a:r>
          </a:p>
          <a:p>
            <a:pPr marL="0" indent="0" algn="ctr">
              <a:buNone/>
            </a:pPr>
            <a:r>
              <a:rPr lang="pl-PL" sz="2000" dirty="0" smtClean="0"/>
              <a:t>Zakres zadania:</a:t>
            </a:r>
          </a:p>
          <a:p>
            <a:r>
              <a:rPr lang="pl-PL" sz="2000" dirty="0" smtClean="0"/>
              <a:t>Długość 626 m</a:t>
            </a:r>
          </a:p>
          <a:p>
            <a:r>
              <a:rPr lang="pl-PL" sz="2000" dirty="0" smtClean="0"/>
              <a:t>Wykonanie nawierzchni jezdni i skrzyżowań z betonu asfaltowego</a:t>
            </a:r>
          </a:p>
          <a:p>
            <a:r>
              <a:rPr lang="pl-PL" sz="2000" dirty="0" smtClean="0"/>
              <a:t>Wykonanie nawierzchni zjazdów z betonowej kostki brukowej</a:t>
            </a:r>
          </a:p>
          <a:p>
            <a:r>
              <a:rPr lang="pl-PL" sz="2000" dirty="0" smtClean="0"/>
              <a:t>Wykonanie nawierzchni chodnika </a:t>
            </a:r>
          </a:p>
          <a:p>
            <a:pPr marL="0" indent="0">
              <a:buNone/>
            </a:pPr>
            <a:r>
              <a:rPr lang="pl-PL" sz="2000" dirty="0" smtClean="0"/>
              <a:t>z betonowej kostki brukowej</a:t>
            </a:r>
          </a:p>
          <a:p>
            <a:r>
              <a:rPr lang="pl-PL" sz="2000" dirty="0" smtClean="0"/>
              <a:t>Wykonanie pobocza </a:t>
            </a:r>
          </a:p>
          <a:p>
            <a:pPr marL="0" indent="0">
              <a:buNone/>
            </a:pPr>
            <a:r>
              <a:rPr lang="pl-PL" sz="2000" dirty="0" smtClean="0"/>
              <a:t>utwardzonego z kruszywa</a:t>
            </a:r>
          </a:p>
          <a:p>
            <a:r>
              <a:rPr lang="pl-PL" sz="2000" dirty="0" smtClean="0"/>
              <a:t>Przebudowa oświetlenia </a:t>
            </a:r>
          </a:p>
          <a:p>
            <a:pPr marL="0" indent="0">
              <a:buNone/>
            </a:pPr>
            <a:r>
              <a:rPr lang="pl-PL" sz="2000" dirty="0" smtClean="0"/>
              <a:t>ulicznego</a:t>
            </a:r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6146" name="Picture 2" descr="T:\Jakub Dworzański\Zdjęcia drogi\DSC_1686+ Południow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453308" cy="230425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861833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51720" y="404664"/>
            <a:ext cx="6292180" cy="509736"/>
          </a:xfrm>
        </p:spPr>
        <p:txBody>
          <a:bodyPr>
            <a:normAutofit/>
          </a:bodyPr>
          <a:lstStyle/>
          <a:p>
            <a:r>
              <a:rPr lang="pl-PL" sz="1600" dirty="0" smtClean="0"/>
              <a:t>Społecznej</a:t>
            </a:r>
            <a:endParaRPr lang="pl-PL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99607" y="1772816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>
              <a:buNone/>
            </a:pPr>
            <a:r>
              <a:rPr lang="pl-PL" sz="2000" dirty="0" smtClean="0"/>
              <a:t>Zakres rzeczowy zadania we wszystkich trzech szkołach podstawowych:</a:t>
            </a:r>
          </a:p>
          <a:p>
            <a:r>
              <a:rPr lang="pl-PL" sz="2000" dirty="0" smtClean="0"/>
              <a:t>wymiana stolarki okiennej i drzwiowej,</a:t>
            </a:r>
          </a:p>
          <a:p>
            <a:r>
              <a:rPr lang="pl-PL" sz="2000" dirty="0" smtClean="0"/>
              <a:t>docieplenie ścian i stropodachów warstwą izolacji,</a:t>
            </a:r>
          </a:p>
          <a:p>
            <a:r>
              <a:rPr lang="pl-PL" sz="2000" dirty="0" smtClean="0"/>
              <a:t>modernizacja instalacji grzewczej (nowe kotły, wymiana grzejników),</a:t>
            </a:r>
          </a:p>
          <a:p>
            <a:r>
              <a:rPr lang="pl-PL" sz="2000" dirty="0"/>
              <a:t>w</a:t>
            </a:r>
            <a:r>
              <a:rPr lang="pl-PL" sz="2000" dirty="0" smtClean="0"/>
              <a:t>ymiana opraw oświetleniowych na energooszczędne LED,</a:t>
            </a:r>
          </a:p>
          <a:p>
            <a:r>
              <a:rPr lang="pl-PL" sz="2000" dirty="0"/>
              <a:t>m</a:t>
            </a:r>
            <a:r>
              <a:rPr lang="pl-PL" sz="2000" dirty="0" smtClean="0"/>
              <a:t>ontaż instalacji fotowoltaicznej,</a:t>
            </a:r>
          </a:p>
          <a:p>
            <a:r>
              <a:rPr lang="pl-PL" sz="2000" dirty="0"/>
              <a:t>m</a:t>
            </a:r>
            <a:r>
              <a:rPr lang="pl-PL" sz="2000" dirty="0" smtClean="0"/>
              <a:t>ontaż instalacji wentylacji mechanicznej </a:t>
            </a:r>
            <a:r>
              <a:rPr lang="pl-PL" sz="2000" dirty="0" err="1" smtClean="0"/>
              <a:t>nawiewno</a:t>
            </a:r>
            <a:r>
              <a:rPr lang="pl-PL" sz="2000" dirty="0" smtClean="0"/>
              <a:t>-wywiewnej z odzyskiem ciepła,</a:t>
            </a:r>
          </a:p>
          <a:p>
            <a:r>
              <a:rPr lang="pl-PL" sz="2000" dirty="0"/>
              <a:t>p</a:t>
            </a:r>
            <a:r>
              <a:rPr lang="pl-PL" sz="2000" dirty="0" smtClean="0"/>
              <a:t>ozostałe roboty blacharskie, remontowe i towarzyszące.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25835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38809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7170" name="Picture 2" descr="T:\Dorota\ul. Południowa\20240325_0943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672580"/>
            <a:ext cx="3840427" cy="216024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T:\Dorota\ul. Południowa\20240325_0945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2580"/>
            <a:ext cx="3720413" cy="216440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:\Dorota\ul. Południowa\20240325_0945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1" y="2832820"/>
            <a:ext cx="3840427" cy="246692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T:\Dorota\ul. Południowa\20240325_0947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05" y="2849935"/>
            <a:ext cx="3720413" cy="24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1300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l-PL" sz="2000" b="1" u="sng" dirty="0"/>
              <a:t>Budowa obiektu mostowego na rzece Rudce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Wykonawca</a:t>
            </a:r>
            <a:r>
              <a:rPr lang="pl-PL" sz="2000" dirty="0"/>
              <a:t>: MOSTY KUJAWY Krzysztof </a:t>
            </a:r>
            <a:r>
              <a:rPr lang="pl-PL" sz="2000" dirty="0" smtClean="0"/>
              <a:t>Szymański, Mostki </a:t>
            </a:r>
            <a:r>
              <a:rPr lang="pl-PL" sz="2000" dirty="0"/>
              <a:t>1b, </a:t>
            </a:r>
            <a:r>
              <a:rPr lang="pl-PL" sz="2000" dirty="0" smtClean="0"/>
              <a:t>               87-815 Smólnik</a:t>
            </a:r>
          </a:p>
          <a:p>
            <a:r>
              <a:rPr lang="pl-PL" sz="2000" dirty="0" smtClean="0"/>
              <a:t>Umowa podpisana: </a:t>
            </a:r>
          </a:p>
          <a:p>
            <a:pPr marL="0" indent="0">
              <a:buNone/>
            </a:pPr>
            <a:r>
              <a:rPr lang="pl-PL" sz="2000" dirty="0" smtClean="0"/>
              <a:t>29.08.2023 r.</a:t>
            </a:r>
          </a:p>
          <a:p>
            <a:r>
              <a:rPr lang="pl-PL" sz="2000" b="1" dirty="0" smtClean="0"/>
              <a:t>Wartość przedsięwzięcia</a:t>
            </a:r>
            <a:r>
              <a:rPr lang="pl-PL" sz="2000" b="1" dirty="0"/>
              <a:t>: </a:t>
            </a:r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smtClean="0"/>
              <a:t>1 </a:t>
            </a:r>
            <a:r>
              <a:rPr lang="pl-PL" sz="2000" b="1" dirty="0" smtClean="0"/>
              <a:t>744 114,05zł</a:t>
            </a:r>
            <a:endParaRPr lang="pl-PL" sz="2000" b="1" dirty="0" smtClean="0"/>
          </a:p>
          <a:p>
            <a:r>
              <a:rPr lang="pl-PL" sz="2000" dirty="0" smtClean="0"/>
              <a:t>Wartość dofinansowania z </a:t>
            </a:r>
          </a:p>
          <a:p>
            <a:pPr marL="0" indent="0">
              <a:buNone/>
            </a:pPr>
            <a:r>
              <a:rPr lang="pl-PL" sz="2000" dirty="0" smtClean="0"/>
              <a:t>Rządowego Funduszu </a:t>
            </a:r>
          </a:p>
          <a:p>
            <a:pPr marL="0" indent="0">
              <a:buNone/>
            </a:pPr>
            <a:r>
              <a:rPr lang="pl-PL" sz="2000" dirty="0" smtClean="0"/>
              <a:t>Polski Ład: 95%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4098" name="Picture 2" descr="T:\Jakub Dworzański\Zdjęcia drogi\IMG20231204114432+ most Rud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31330"/>
            <a:ext cx="4176464" cy="235028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32192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l-PL" sz="2000" b="1" u="sng" dirty="0"/>
              <a:t>Budowa obiektu mostowego na rzece </a:t>
            </a:r>
            <a:r>
              <a:rPr lang="pl-PL" sz="2000" b="1" u="sng" dirty="0" smtClean="0"/>
              <a:t>Rudce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Zakres zadania:</a:t>
            </a:r>
          </a:p>
          <a:p>
            <a:r>
              <a:rPr lang="pl-PL" sz="2000" dirty="0" smtClean="0"/>
              <a:t>Rozbiórka </a:t>
            </a:r>
            <a:r>
              <a:rPr lang="pl-PL" sz="2000" dirty="0"/>
              <a:t>i </a:t>
            </a:r>
            <a:r>
              <a:rPr lang="pl-PL" sz="2000" dirty="0" smtClean="0"/>
              <a:t>budowa mostu </a:t>
            </a:r>
            <a:r>
              <a:rPr lang="pl-PL" sz="2000" dirty="0"/>
              <a:t>na terenie gminy Rogoźno na rzece Rudka w miejscowości </a:t>
            </a:r>
            <a:r>
              <a:rPr lang="pl-PL" sz="2000" dirty="0" smtClean="0"/>
              <a:t>Cieśle</a:t>
            </a:r>
          </a:p>
          <a:p>
            <a:r>
              <a:rPr lang="pl-PL" sz="2000" dirty="0"/>
              <a:t>ilość przęseł: </a:t>
            </a:r>
            <a:r>
              <a:rPr lang="pl-PL" sz="2000" dirty="0" smtClean="0"/>
              <a:t>1</a:t>
            </a:r>
          </a:p>
          <a:p>
            <a:r>
              <a:rPr lang="pl-PL" sz="2000" dirty="0" smtClean="0"/>
              <a:t>Długość całkowita: 5,10 m</a:t>
            </a:r>
          </a:p>
          <a:p>
            <a:r>
              <a:rPr lang="pl-PL" sz="2000" dirty="0" smtClean="0"/>
              <a:t>Szerokość całkowita: 6,88 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7170" name="Picture 2" descr="T:\Jakub Dworzański\Zdjęcia drogi\IMG20231207113901+Most Rud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29993" cy="187393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83838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2" name="Picture 4" descr="T:\Dorota\Inwestycje 2023\most Rudka\20240605_1158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:\Dorota\Inwestycje 2023\most Rudka\20240605_1216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8062" y="-27382"/>
            <a:ext cx="2592292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:\Dorota\Inwestycje 2023\most Rudka\DSC_16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5" y="3356992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7722988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7986464" cy="35607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Zadanie podzielone na 3 części:</a:t>
            </a:r>
          </a:p>
          <a:p>
            <a:r>
              <a:rPr lang="pl-PL" sz="2000" dirty="0"/>
              <a:t>Budowa kanalizacji Parkowo–Józefinowo–Garbatka </a:t>
            </a:r>
            <a:endParaRPr lang="pl-PL" sz="2000" dirty="0" smtClean="0"/>
          </a:p>
          <a:p>
            <a:r>
              <a:rPr lang="pl-PL" sz="2000" dirty="0" smtClean="0"/>
              <a:t>Modernizacja </a:t>
            </a:r>
            <a:r>
              <a:rPr lang="pl-PL" sz="2000" dirty="0"/>
              <a:t>instalacji obróbki osadów ściekowych w oczyszczalni w Rogoźnie </a:t>
            </a:r>
            <a:endParaRPr lang="pl-PL" sz="2000" dirty="0" smtClean="0"/>
          </a:p>
          <a:p>
            <a:r>
              <a:rPr lang="pl-PL" sz="2000" dirty="0" smtClean="0"/>
              <a:t>Przebudowa drogi w Rudzie</a:t>
            </a:r>
          </a:p>
          <a:p>
            <a:r>
              <a:rPr lang="pl-PL" sz="2000" dirty="0"/>
              <a:t>Wartość dofinansowania z Rządowego Funduszu Polski </a:t>
            </a:r>
            <a:r>
              <a:rPr lang="pl-PL" sz="2000" dirty="0" smtClean="0"/>
              <a:t>Ład: 95%</a:t>
            </a:r>
            <a:endParaRPr lang="pl-PL" sz="2000" dirty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3304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Budowa </a:t>
            </a:r>
            <a:r>
              <a:rPr lang="pl-PL" sz="2000" dirty="0"/>
              <a:t>kanalizacji Parkowo–Józefinowo–Garbatka </a:t>
            </a:r>
            <a:endParaRPr lang="pl-PL" sz="2000" dirty="0" smtClean="0"/>
          </a:p>
          <a:p>
            <a:r>
              <a:rPr lang="pl-PL" sz="2000" dirty="0" smtClean="0"/>
              <a:t>Umowa podpisana: 29.05.2023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2 767 </a:t>
            </a:r>
            <a:r>
              <a:rPr lang="pl-PL" sz="2000" dirty="0" smtClean="0"/>
              <a:t>500,00 zł</a:t>
            </a:r>
          </a:p>
          <a:p>
            <a:r>
              <a:rPr lang="pl-PL" sz="2000" dirty="0"/>
              <a:t>Wykonawca: Przedsiębiorstwo Budownictwa Inżynieryjno-Specjalistycznego Spółka z o.o. ul. Kalinowa 6, 62-100 Wągrowiec</a:t>
            </a:r>
            <a:br>
              <a:rPr lang="pl-PL" sz="2000" dirty="0"/>
            </a:br>
            <a:r>
              <a:rPr lang="pl-PL" sz="2000" dirty="0" smtClean="0"/>
              <a:t>Zakres zadania:</a:t>
            </a:r>
          </a:p>
          <a:p>
            <a:r>
              <a:rPr lang="pl-PL" sz="2000" dirty="0" smtClean="0"/>
              <a:t>opracowanie </a:t>
            </a:r>
            <a:r>
              <a:rPr lang="pl-PL" sz="2000" dirty="0"/>
              <a:t>dokumentacji projektowej oraz wykonania robót budowlanych dla budowy </a:t>
            </a:r>
            <a:r>
              <a:rPr lang="pl-PL" sz="2000" dirty="0" smtClean="0"/>
              <a:t>tłocznej kanalizacji </a:t>
            </a:r>
            <a:r>
              <a:rPr lang="pl-PL" sz="2000" dirty="0"/>
              <a:t>sanitarnej </a:t>
            </a:r>
            <a:r>
              <a:rPr lang="pl-PL" sz="2000" dirty="0" smtClean="0"/>
              <a:t>wraz z przepompownią ścieków łączącej </a:t>
            </a:r>
            <a:r>
              <a:rPr lang="pl-PL" sz="2000" dirty="0"/>
              <a:t>miejscowości Parkowo, Józefinowo z miejscowością Garbatka </a:t>
            </a:r>
            <a:r>
              <a:rPr lang="pl-PL" sz="2000" dirty="0" smtClean="0"/>
              <a:t>i docelowo transport ścieków poprzez istniejącą sieć kanalizacyjną do oczyszczalni ścieków</a:t>
            </a:r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40571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/>
              <a:t>Modernizacja instalacji obróbki osadów ściekowych w oczyszczalni w </a:t>
            </a:r>
            <a:r>
              <a:rPr lang="pl-PL" sz="2000" dirty="0" smtClean="0"/>
              <a:t>Rogoźnie – zadanie w trakcie realizacji </a:t>
            </a:r>
          </a:p>
          <a:p>
            <a:r>
              <a:rPr lang="pl-PL" sz="2000" dirty="0" smtClean="0"/>
              <a:t>Umowa podpisana: 07.09.2023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umowy: 2 </a:t>
            </a:r>
            <a:r>
              <a:rPr lang="pl-PL" sz="2000" dirty="0"/>
              <a:t>392 350,00</a:t>
            </a:r>
            <a:endParaRPr lang="pl-PL" sz="2000" dirty="0" smtClean="0"/>
          </a:p>
          <a:p>
            <a:r>
              <a:rPr lang="pl-PL" sz="2000" dirty="0"/>
              <a:t>Wykonawca: </a:t>
            </a:r>
            <a:r>
              <a:rPr lang="pl-PL" sz="2000" dirty="0" err="1"/>
              <a:t>Aqua</a:t>
            </a:r>
            <a:r>
              <a:rPr lang="pl-PL" sz="2000" dirty="0"/>
              <a:t> </a:t>
            </a:r>
            <a:r>
              <a:rPr lang="pl-PL" sz="2000" dirty="0" err="1"/>
              <a:t>Processer</a:t>
            </a:r>
            <a:r>
              <a:rPr lang="pl-PL" sz="2000" dirty="0"/>
              <a:t> Spółka z </a:t>
            </a:r>
            <a:r>
              <a:rPr lang="pl-PL" sz="2000" dirty="0" smtClean="0"/>
              <a:t>o.o. ul</a:t>
            </a:r>
            <a:r>
              <a:rPr lang="pl-PL" sz="2000" dirty="0"/>
              <a:t>. Nadbrzeżna 17, 66-400 Gorzów </a:t>
            </a:r>
            <a:r>
              <a:rPr lang="pl-PL" sz="2000" dirty="0" err="1"/>
              <a:t>Wlkp</a:t>
            </a:r>
            <a:endParaRPr lang="pl-PL" sz="2000" dirty="0" smtClean="0"/>
          </a:p>
          <a:p>
            <a:r>
              <a:rPr lang="pl-PL" sz="2000" dirty="0" smtClean="0"/>
              <a:t>Zakres zadania</a:t>
            </a:r>
            <a:r>
              <a:rPr lang="pl-PL" sz="2000" dirty="0"/>
              <a:t>: </a:t>
            </a:r>
            <a:r>
              <a:rPr lang="pl-PL" sz="2000" dirty="0" smtClean="0"/>
              <a:t>zaprojektowanie, budowa, dostawa </a:t>
            </a:r>
            <a:r>
              <a:rPr lang="pl-PL" sz="2000" dirty="0"/>
              <a:t>i </a:t>
            </a:r>
            <a:r>
              <a:rPr lang="pl-PL" sz="2000" dirty="0" smtClean="0"/>
              <a:t>rozruch modernizowanej </a:t>
            </a:r>
            <a:r>
              <a:rPr lang="pl-PL" sz="2000" dirty="0"/>
              <a:t>części osadowej oczyszczalni ścieków w Rogoźnie oraz instalacji napowietrzającej</a:t>
            </a:r>
            <a:r>
              <a:rPr lang="pl-PL" sz="2000" dirty="0" smtClean="0"/>
              <a:t>. W </a:t>
            </a:r>
            <a:r>
              <a:rPr lang="pl-PL" sz="2000" dirty="0"/>
              <a:t>ramach modernizacji </a:t>
            </a:r>
            <a:r>
              <a:rPr lang="pl-PL" sz="2000" dirty="0" smtClean="0"/>
              <a:t>przewidziano </a:t>
            </a:r>
            <a:r>
              <a:rPr lang="pl-PL" sz="2000" dirty="0"/>
              <a:t>dostawę wraz z </a:t>
            </a:r>
            <a:r>
              <a:rPr lang="pl-PL" sz="2000" dirty="0" smtClean="0"/>
              <a:t>montażem: ciągu technologicznego do odwadniania osadów ściekowych, modernizację placu magazynowego oraz modernizację instalacji układu napowietrzania</a:t>
            </a:r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632372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4098" name="Picture 2" descr="C:\Users\dslachciak\Desktop\Modernizacja oczyszczalni\20241118_0808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636" y="152636"/>
            <a:ext cx="24482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slachciak\Desktop\Modernizacja oczyszczalni\20240626_0727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5"/>
            <a:ext cx="4032448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slachciak\Desktop\Modernizacja oczyszczalni\20241118_0814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894587" y="2975721"/>
            <a:ext cx="3066797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3788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/>
              <a:t>Przebudowa drogi w </a:t>
            </a:r>
            <a:r>
              <a:rPr lang="pl-PL" sz="2000" dirty="0" smtClean="0"/>
              <a:t>Rudzie</a:t>
            </a:r>
            <a:endParaRPr lang="pl-PL" sz="2000" dirty="0"/>
          </a:p>
          <a:p>
            <a:r>
              <a:rPr lang="pl-PL" sz="2000" dirty="0" smtClean="0"/>
              <a:t>Umowa podpisana: 27.06.2023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278 </a:t>
            </a:r>
            <a:r>
              <a:rPr lang="pl-PL" sz="2000" dirty="0" smtClean="0"/>
              <a:t>417,88 zł</a:t>
            </a:r>
          </a:p>
          <a:p>
            <a:r>
              <a:rPr lang="pl-PL" sz="2000" dirty="0"/>
              <a:t>Wykonawca: </a:t>
            </a:r>
            <a:r>
              <a:rPr lang="pl-PL" sz="2000" dirty="0" err="1"/>
              <a:t>Bimex</a:t>
            </a:r>
            <a:r>
              <a:rPr lang="pl-PL" sz="2000" dirty="0"/>
              <a:t> Spółka z o.o. Spółka </a:t>
            </a:r>
            <a:r>
              <a:rPr lang="pl-PL" sz="2000" dirty="0" smtClean="0"/>
              <a:t>Komandytowa, ul</a:t>
            </a:r>
            <a:r>
              <a:rPr lang="pl-PL" sz="2000" dirty="0"/>
              <a:t>. Fabryczna 7, 64-610 Rogoźno</a:t>
            </a:r>
          </a:p>
          <a:p>
            <a:r>
              <a:rPr lang="pl-PL" sz="2000" dirty="0" smtClean="0"/>
              <a:t>Zakres zadania: długość  200 m</a:t>
            </a:r>
            <a:endParaRPr lang="pl-PL" sz="2000" dirty="0"/>
          </a:p>
          <a:p>
            <a:r>
              <a:rPr lang="pl-PL" sz="2000" dirty="0"/>
              <a:t>Wykonanie nawierzchni jezdni z </a:t>
            </a:r>
            <a:r>
              <a:rPr lang="pl-PL" sz="2000" dirty="0" smtClean="0"/>
              <a:t>betonowej kostki brukowej</a:t>
            </a:r>
            <a:endParaRPr lang="pl-PL" sz="2000" dirty="0"/>
          </a:p>
          <a:p>
            <a:r>
              <a:rPr lang="pl-PL" sz="2000" dirty="0" smtClean="0"/>
              <a:t>Wykonanie nawierzchni jezdni z przepuszczalnej kostki </a:t>
            </a:r>
            <a:r>
              <a:rPr lang="pl-PL" sz="2000" dirty="0" err="1" smtClean="0"/>
              <a:t>brutkowej</a:t>
            </a:r>
            <a:endParaRPr lang="pl-PL" sz="2000" dirty="0"/>
          </a:p>
          <a:p>
            <a:r>
              <a:rPr lang="pl-PL" sz="2000" dirty="0"/>
              <a:t>Wykonanie </a:t>
            </a:r>
            <a:r>
              <a:rPr lang="pl-PL" sz="2000" dirty="0" smtClean="0"/>
              <a:t>krawężników betonowych najazdowych</a:t>
            </a:r>
          </a:p>
          <a:p>
            <a:r>
              <a:rPr lang="pl-PL" sz="2000" dirty="0" smtClean="0"/>
              <a:t>Wykonanie betonowego obrzeża chodników</a:t>
            </a:r>
            <a:endParaRPr lang="pl-PL" sz="2000" dirty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599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895383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T:\Dorota\Inwestycje 2023\Ruda droga\pobrane 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164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:\Dorota\Inwestycje 2023\Ruda droga\pobrane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1476"/>
            <a:ext cx="3672408" cy="2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T:\Dorota\Inwestycje 2023\Ruda droga\pobrane 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21" y="3068960"/>
            <a:ext cx="37977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971599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91896147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7" y="476672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5760640" cy="324741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36" y="3861048"/>
            <a:ext cx="4087548" cy="230425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899592" y="594928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Wykonawca: Gringo sp. z o. o. z Wągrowca</a:t>
            </a:r>
            <a:endParaRPr lang="pl-PL" sz="16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804248" y="2570584"/>
            <a:ext cx="216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 smtClean="0"/>
              <a:t>2 605 567,74 zł</a:t>
            </a:r>
            <a:endParaRPr lang="pl-PL" sz="1600" b="1" dirty="0"/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46470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pl-PL" sz="2000" b="1" u="sng" dirty="0"/>
              <a:t>Przebudowa ul. Majora Biskupskiego w </a:t>
            </a:r>
            <a:r>
              <a:rPr lang="pl-PL" sz="2000" b="1" u="sng" dirty="0" smtClean="0"/>
              <a:t>Rogoźnie</a:t>
            </a:r>
          </a:p>
          <a:p>
            <a:r>
              <a:rPr lang="pl-PL" sz="2000" dirty="0" smtClean="0"/>
              <a:t>Umowa podpisana: 31.07.2023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348 866,83 zł</a:t>
            </a:r>
            <a:endParaRPr lang="pl-PL" sz="2000" dirty="0" smtClean="0"/>
          </a:p>
          <a:p>
            <a:r>
              <a:rPr lang="pl-PL" sz="2000" dirty="0"/>
              <a:t>Wykonawca: Szymon Włodarczyk Przedsiębiorstwo </a:t>
            </a:r>
            <a:r>
              <a:rPr lang="pl-PL" sz="2000" dirty="0" smtClean="0"/>
              <a:t>Budowlano-Drogowe ul</a:t>
            </a:r>
            <a:r>
              <a:rPr lang="pl-PL" sz="2000" dirty="0"/>
              <a:t>. Potulicka </a:t>
            </a:r>
            <a:r>
              <a:rPr lang="pl-PL" sz="2000" dirty="0" smtClean="0"/>
              <a:t>10/5 64-610 Rogoźno</a:t>
            </a:r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długość  246 m</a:t>
            </a:r>
          </a:p>
          <a:p>
            <a:r>
              <a:rPr lang="pl-PL" sz="2000" dirty="0" smtClean="0"/>
              <a:t>Wykonanie </a:t>
            </a:r>
            <a:r>
              <a:rPr lang="pl-PL" sz="2000" dirty="0"/>
              <a:t>frezowania,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wykonanie </a:t>
            </a:r>
            <a:r>
              <a:rPr lang="pl-PL" sz="2000" dirty="0"/>
              <a:t>rozbiórki </a:t>
            </a:r>
            <a:r>
              <a:rPr lang="pl-PL" sz="2000" dirty="0" smtClean="0"/>
              <a:t>nawierzchni</a:t>
            </a:r>
          </a:p>
          <a:p>
            <a:pPr marL="0" indent="0">
              <a:buNone/>
            </a:pPr>
            <a:r>
              <a:rPr lang="pl-PL" sz="2000" dirty="0" smtClean="0"/>
              <a:t>postojowych</a:t>
            </a:r>
            <a:r>
              <a:rPr lang="pl-PL" sz="2000" dirty="0"/>
              <a:t>, </a:t>
            </a:r>
            <a:r>
              <a:rPr lang="pl-PL" sz="2000" dirty="0" smtClean="0"/>
              <a:t>wykonanie krawężników</a:t>
            </a:r>
            <a:r>
              <a:rPr lang="pl-PL" sz="2000" dirty="0"/>
              <a:t>, </a:t>
            </a:r>
            <a:r>
              <a:rPr lang="pl-PL" sz="2000" dirty="0" smtClean="0"/>
              <a:t>budowa </a:t>
            </a:r>
            <a:r>
              <a:rPr lang="pl-PL" sz="2000" dirty="0"/>
              <a:t>i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przebudowa chodników, przebudowa </a:t>
            </a:r>
          </a:p>
          <a:p>
            <a:pPr marL="0" indent="0">
              <a:buNone/>
            </a:pPr>
            <a:r>
              <a:rPr lang="pl-PL" sz="2000" dirty="0" smtClean="0"/>
              <a:t>miejsc </a:t>
            </a:r>
            <a:r>
              <a:rPr lang="pl-PL" sz="2000" dirty="0"/>
              <a:t>postojowych oraz </a:t>
            </a:r>
            <a:r>
              <a:rPr lang="pl-PL" sz="2000" dirty="0" smtClean="0"/>
              <a:t>wykonanie </a:t>
            </a:r>
          </a:p>
          <a:p>
            <a:pPr marL="0" indent="0">
              <a:buNone/>
            </a:pPr>
            <a:r>
              <a:rPr lang="pl-PL" sz="2000" dirty="0" smtClean="0"/>
              <a:t>warstwy </a:t>
            </a:r>
            <a:r>
              <a:rPr lang="pl-PL" sz="2000" dirty="0"/>
              <a:t>ścieralnej nawierzchni ulicy</a:t>
            </a:r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907050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dworzanski\Desktop\Kuba\Promocja\Zdjęcia drogi\IMG20231019075109+ Biskupskie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1"/>
            <a:ext cx="4283968" cy="25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5122" name="Picture 2" descr="T:\Dorota\ul. Biskupskiego\IMG20231018115120 Biskupskie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548680"/>
            <a:ext cx="4536504" cy="25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T:\Dorota\ul. Biskupskiego\IMG20231018115252 Biskupskie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101575"/>
            <a:ext cx="5184577" cy="299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17162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:\Dorota\ul. Biskupskiego\Biskupskiego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50" y="845820"/>
            <a:ext cx="6733641" cy="42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58720577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pl-PL" sz="2000" b="1" u="sng" dirty="0" smtClean="0"/>
              <a:t>Wykonanie chodnika przy drodze nr 273520P od drogi 272514P do świetlicy wiejskiej w miejscowości Gościejewo</a:t>
            </a:r>
          </a:p>
          <a:p>
            <a:r>
              <a:rPr lang="pl-PL" sz="2000" dirty="0" smtClean="0"/>
              <a:t>Umowa podpisana: 13.04.2023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</a:t>
            </a:r>
            <a:r>
              <a:rPr lang="pl-PL" sz="2000" dirty="0" smtClean="0"/>
              <a:t>87 000,00 zł</a:t>
            </a:r>
          </a:p>
          <a:p>
            <a:r>
              <a:rPr lang="pl-PL" sz="2000" dirty="0"/>
              <a:t>Wykonawca: Szymon Włodarczyk Przedsiębiorstwo Budowlano – Drogowe Cieśle ul. Potulicka 10/5, 64-610 Rogoźno</a:t>
            </a:r>
            <a:endParaRPr lang="pl-PL" sz="2000" dirty="0" smtClean="0"/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Przebudowa chodnika o długości 105 m od drogi gminnej 273520P do świetlicy wiejskiej w miejscowości Gościejewo: roboty rozbiórkowe, ziemne, ustawienie krawężników i oporników, wykonanie podbudowy i nawierzchni z kostki betonowej wraz z oznakowaniem poziomym i pionowym.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94152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pl-PL" sz="2000" b="1" u="sng" dirty="0" smtClean="0"/>
              <a:t>Przebudowa chodnika na ul. Wojska Polskiego w miejscowości Rogoźno</a:t>
            </a:r>
          </a:p>
          <a:p>
            <a:r>
              <a:rPr lang="pl-PL" sz="2000" dirty="0" smtClean="0"/>
              <a:t>Umowa podpisana: 30.11.2023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umowy: 396 089,48zł</a:t>
            </a:r>
          </a:p>
          <a:p>
            <a:r>
              <a:rPr lang="pl-PL" sz="2000" dirty="0"/>
              <a:t>Wykonawca: BIMEX Spółka z o. o Spółka </a:t>
            </a:r>
            <a:r>
              <a:rPr lang="pl-PL" sz="2000" dirty="0" smtClean="0"/>
              <a:t>Komandytowa  ul</a:t>
            </a:r>
            <a:r>
              <a:rPr lang="pl-PL" sz="2000" dirty="0"/>
              <a:t>. Fabryczna 7, 64-610 Rogoźno</a:t>
            </a:r>
            <a:endParaRPr lang="pl-PL" sz="2000" dirty="0" smtClean="0"/>
          </a:p>
          <a:p>
            <a:r>
              <a:rPr lang="pl-PL" sz="2000" dirty="0" smtClean="0"/>
              <a:t>Zakres zadania:  długość ok. 345 m</a:t>
            </a:r>
          </a:p>
          <a:p>
            <a:r>
              <a:rPr lang="pl-PL" sz="2000" dirty="0" smtClean="0"/>
              <a:t>Przebudowa i budowa </a:t>
            </a:r>
            <a:r>
              <a:rPr lang="pl-PL" sz="2000" dirty="0"/>
              <a:t>chodnika z kostki </a:t>
            </a:r>
            <a:r>
              <a:rPr lang="pl-PL" sz="2000" dirty="0" smtClean="0"/>
              <a:t> betonowej </a:t>
            </a:r>
            <a:r>
              <a:rPr lang="pl-PL" sz="2000" dirty="0"/>
              <a:t>wraz z budową zjazdów do </a:t>
            </a:r>
            <a:r>
              <a:rPr lang="pl-PL" sz="2000" dirty="0" smtClean="0"/>
              <a:t> istniejących </a:t>
            </a:r>
            <a:r>
              <a:rPr lang="pl-PL" sz="2000" dirty="0"/>
              <a:t>posesji od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skrzyżowania z </a:t>
            </a:r>
            <a:r>
              <a:rPr lang="pl-PL" sz="2000" dirty="0"/>
              <a:t>ul. Garbacką w Rogoźnie do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skrzyżowania z </a:t>
            </a:r>
            <a:r>
              <a:rPr lang="pl-PL" sz="2000" dirty="0"/>
              <a:t>ul. </a:t>
            </a:r>
            <a:r>
              <a:rPr lang="pl-PL" sz="2000" dirty="0" smtClean="0"/>
              <a:t>Dworcową</a:t>
            </a:r>
          </a:p>
          <a:p>
            <a:r>
              <a:rPr lang="pl-PL" sz="2000" dirty="0"/>
              <a:t>Zadanie </a:t>
            </a:r>
            <a:r>
              <a:rPr lang="pl-PL" sz="2000" dirty="0" smtClean="0"/>
              <a:t>dofinansowane w wysokości </a:t>
            </a:r>
            <a:r>
              <a:rPr lang="pl-PL" sz="2000" dirty="0"/>
              <a:t>80%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ramach Rządowego Funduszu Rozwoju Dróg</a:t>
            </a:r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026" name="Picture 2" descr="C:\Users\jdworzanski\Desktop\Kuba\Promocja\Zdjęcia drogi\IMG20231212101741bWojska Polskie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7712"/>
            <a:ext cx="2592288" cy="14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69537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637381"/>
            <a:ext cx="7543800" cy="3886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6146" name="Picture 2" descr="T:\Dorota\Wojska Polskiego\IMG20240208130644 Wojska Polskie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9" y="659607"/>
            <a:ext cx="3528392" cy="2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T:\Dorota\Wojska Polskiego\20240507_160127 Wojska Polskie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59606"/>
            <a:ext cx="3960440" cy="23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:\Dorota\Wojska Polskiego\IMG20231212102432 Wojska Polskie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17" y="2996952"/>
            <a:ext cx="42226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8455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22530" name="Picture 2" descr="T:\Dorota\Wojska Polskiego\20240531_123457 Wojska Polskie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8337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pl-PL" sz="2000" b="1" u="sng" dirty="0"/>
              <a:t>Poprawa bezpieczeństwa w obszarze oddziaływania dla pieszych w ciągu ulicy Fabrycznej</a:t>
            </a:r>
            <a:endParaRPr lang="pl-PL" sz="2000" b="1" u="sng" dirty="0" smtClean="0"/>
          </a:p>
          <a:p>
            <a:r>
              <a:rPr lang="pl-PL" sz="2000" dirty="0" smtClean="0"/>
              <a:t>Umowa podpisana: 30.11.2023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106 065,85 </a:t>
            </a:r>
            <a:r>
              <a:rPr lang="pl-PL" sz="2000" dirty="0" smtClean="0"/>
              <a:t>zł</a:t>
            </a:r>
          </a:p>
          <a:p>
            <a:r>
              <a:rPr lang="pl-PL" sz="2000" dirty="0"/>
              <a:t>Wykonawca: BIMEX Spółka z o. o Spółka </a:t>
            </a:r>
            <a:r>
              <a:rPr lang="pl-PL" sz="2000" dirty="0" smtClean="0"/>
              <a:t>Komandytowa  ul</a:t>
            </a:r>
            <a:r>
              <a:rPr lang="pl-PL" sz="2000" dirty="0"/>
              <a:t>. Fabryczna 7, 64-610 Rogoźno</a:t>
            </a:r>
            <a:endParaRPr lang="pl-PL" sz="2000" dirty="0" smtClean="0"/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przebudowa </a:t>
            </a:r>
            <a:r>
              <a:rPr lang="pl-PL" sz="2000" dirty="0"/>
              <a:t>dwóch istniejących przejść dla pieszych poprzez wbudowanie płytek integracyjnych dla niewidomych, wykonanie oświetlenia przejść dla pieszych, a także wykonanie oznakowania poziomego i </a:t>
            </a:r>
            <a:r>
              <a:rPr lang="pl-PL" sz="2000" dirty="0" smtClean="0"/>
              <a:t>pionowego</a:t>
            </a:r>
          </a:p>
          <a:p>
            <a:r>
              <a:rPr lang="pl-PL" sz="2000" dirty="0"/>
              <a:t>Zadanie dofinansowane w wysokości 80% w ramach </a:t>
            </a:r>
            <a:r>
              <a:rPr lang="pl-PL" sz="2000" dirty="0" smtClean="0"/>
              <a:t>Rządowego Funduszu Rozwoju Dróg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24964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8194" name="Picture 2" descr="T:\Dorota\Fabryczna przejście dla pieszych\20240507_155526 Fabryczna 6 przejście dla pieszy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6"/>
            <a:ext cx="3744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T:\Dorota\Fabryczna przejście dla pieszych\IMG20240208130224 Fabrycz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692696"/>
            <a:ext cx="38164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:\Dorota\Fabryczna przejście dla pieszych\20240507_155624 Fabrycz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140968"/>
            <a:ext cx="37444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Dorota\Fabryczna przejście dla pieszych\20240531_123052 Fabryczn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140968"/>
            <a:ext cx="38164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pl-PL" sz="2000" b="1" u="sng" dirty="0"/>
              <a:t>Poprawa bezpieczeństwa w obszarze oddziaływania dla pieszych w ciągu ulicy </a:t>
            </a:r>
            <a:r>
              <a:rPr lang="pl-PL" sz="2000" b="1" u="sng" dirty="0" smtClean="0"/>
              <a:t>Seminarialnej</a:t>
            </a:r>
          </a:p>
          <a:p>
            <a:r>
              <a:rPr lang="pl-PL" sz="2000" dirty="0" smtClean="0"/>
              <a:t>Umowa podpisana: 30.11.2023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135 </a:t>
            </a:r>
            <a:r>
              <a:rPr lang="pl-PL" sz="2000" dirty="0" smtClean="0"/>
              <a:t>793,86 zł</a:t>
            </a:r>
          </a:p>
          <a:p>
            <a:r>
              <a:rPr lang="pl-PL" sz="2000" dirty="0"/>
              <a:t>Wykonawca:  K Power Karol Ignasiak ul. Topazowa 2, 64-610 Rogoźno</a:t>
            </a:r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Przebudowa trzech </a:t>
            </a:r>
            <a:r>
              <a:rPr lang="pl-PL" sz="2000" dirty="0"/>
              <a:t>istniejących przejść dla pieszych poprzez wbudowanie płytek integracyjnych dla niewidomych, wykonanie oświetlenia przejść dla pieszych, a także wykonanie oznakowania poziomego i </a:t>
            </a:r>
            <a:r>
              <a:rPr lang="pl-PL" sz="2000" dirty="0" smtClean="0"/>
              <a:t>pionowego</a:t>
            </a:r>
          </a:p>
          <a:p>
            <a:r>
              <a:rPr lang="pl-PL" sz="2000" dirty="0"/>
              <a:t>Zadanie dofinansowane w wysokości 80% w ramach Rządowego Funduszu Rozwoju </a:t>
            </a:r>
            <a:r>
              <a:rPr lang="pl-PL" sz="2000" dirty="0" smtClean="0"/>
              <a:t>Dróg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76092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23555" name="Picture 3" descr="T:\Dorota\Termomodernizacja szkół\Zdjęcia\SP Budziszewko\IMG_20231103_132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4752527" cy="280831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:\Dorota\Termomodernizacja szkół\Zdjęcia\SP Budziszewko\IMG_20231004_114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5112568" cy="273630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84530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9220" name="Picture 4" descr="T:\Dorota\Seminarialna przejście dla pieszych\IMG20240208131048 Seminarial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6" y="692695"/>
            <a:ext cx="3937917" cy="28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T:\Dorota\Seminarialna przejście dla pieszych\IMG20240208131119 Seminarial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0046"/>
            <a:ext cx="3561497" cy="32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Dorota\Seminarialna przejście dla pieszych\20240531_124650 Seminarial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6" y="3520171"/>
            <a:ext cx="3943200" cy="264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44580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pl-PL" sz="2000" b="1" u="sng" dirty="0"/>
              <a:t>Rewitalizujemy centrum wielkopolskiej wsi – budujemy boisko do siatkówki z urządzeniem </a:t>
            </a:r>
            <a:r>
              <a:rPr lang="pl-PL" sz="2000" b="1" u="sng" dirty="0" err="1"/>
              <a:t>street</a:t>
            </a:r>
            <a:r>
              <a:rPr lang="pl-PL" sz="2000" b="1" u="sng" dirty="0"/>
              <a:t> </a:t>
            </a:r>
            <a:r>
              <a:rPr lang="pl-PL" sz="2000" b="1" u="sng" dirty="0" err="1"/>
              <a:t>workout</a:t>
            </a:r>
            <a:r>
              <a:rPr lang="pl-PL" sz="2000" b="1" u="sng" dirty="0"/>
              <a:t> i siłownią zewnętrzną w </a:t>
            </a:r>
            <a:r>
              <a:rPr lang="pl-PL" sz="2000" b="1" u="sng" dirty="0" smtClean="0"/>
              <a:t>Parkowie</a:t>
            </a:r>
          </a:p>
          <a:p>
            <a:r>
              <a:rPr lang="pl-PL" sz="2000" dirty="0" smtClean="0"/>
              <a:t>Umowa podpisana: 22.09.2023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</a:t>
            </a:r>
            <a:r>
              <a:rPr lang="pl-PL" sz="2000" dirty="0" smtClean="0"/>
              <a:t>110 577,00 </a:t>
            </a:r>
            <a:r>
              <a:rPr lang="pl-PL" sz="2000" dirty="0"/>
              <a:t>zł</a:t>
            </a:r>
            <a:endParaRPr lang="pl-PL" sz="2000" dirty="0" smtClean="0"/>
          </a:p>
          <a:p>
            <a:r>
              <a:rPr lang="pl-PL" sz="2000" dirty="0"/>
              <a:t>Wykonawca: 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4STB </a:t>
            </a:r>
            <a:r>
              <a:rPr lang="pl-PL" sz="2000" dirty="0"/>
              <a:t>Sp. z o. </a:t>
            </a:r>
            <a:r>
              <a:rPr lang="pl-PL" sz="2000" dirty="0" smtClean="0"/>
              <a:t>o </a:t>
            </a:r>
          </a:p>
          <a:p>
            <a:pPr marL="0" indent="0">
              <a:buNone/>
            </a:pPr>
            <a:r>
              <a:rPr lang="pl-PL" sz="2000" dirty="0" smtClean="0"/>
              <a:t>Szymon Stoszek, </a:t>
            </a:r>
          </a:p>
          <a:p>
            <a:pPr marL="0" indent="0">
              <a:buNone/>
            </a:pPr>
            <a:r>
              <a:rPr lang="pl-PL" sz="2000" dirty="0" smtClean="0"/>
              <a:t>ul</a:t>
            </a:r>
            <a:r>
              <a:rPr lang="pl-PL" sz="2000" dirty="0"/>
              <a:t>. Osadnicza </a:t>
            </a:r>
            <a:r>
              <a:rPr lang="pl-PL" sz="2000" dirty="0" smtClean="0"/>
              <a:t>35, </a:t>
            </a:r>
          </a:p>
          <a:p>
            <a:pPr marL="0" indent="0">
              <a:buNone/>
            </a:pPr>
            <a:r>
              <a:rPr lang="pl-PL" sz="2000" dirty="0" smtClean="0"/>
              <a:t>65-785 </a:t>
            </a:r>
            <a:r>
              <a:rPr lang="pl-PL" sz="2000" dirty="0"/>
              <a:t>Zielona </a:t>
            </a:r>
            <a:r>
              <a:rPr lang="pl-PL" sz="2000" dirty="0" smtClean="0"/>
              <a:t>Góra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9465"/>
            <a:ext cx="4104455" cy="184780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444163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pl-PL" sz="2000" b="1" u="sng" dirty="0"/>
              <a:t>Rewitalizujemy centrum wielkopolskiej wsi – budujemy boisko do siatkówki z urządzeniem </a:t>
            </a:r>
            <a:r>
              <a:rPr lang="pl-PL" sz="2000" b="1" u="sng" dirty="0" err="1"/>
              <a:t>street</a:t>
            </a:r>
            <a:r>
              <a:rPr lang="pl-PL" sz="2000" b="1" u="sng" dirty="0"/>
              <a:t> </a:t>
            </a:r>
            <a:r>
              <a:rPr lang="pl-PL" sz="2000" b="1" u="sng" dirty="0" err="1"/>
              <a:t>workout</a:t>
            </a:r>
            <a:r>
              <a:rPr lang="pl-PL" sz="2000" b="1" u="sng" dirty="0"/>
              <a:t> i siłownią zewnętrzną w </a:t>
            </a:r>
            <a:r>
              <a:rPr lang="pl-PL" sz="2000" b="1" u="sng" dirty="0" smtClean="0"/>
              <a:t>Parkowie</a:t>
            </a:r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/>
              <a:t>ogrodzenie terenu </a:t>
            </a:r>
            <a:r>
              <a:rPr lang="pl-PL" sz="2000" dirty="0" smtClean="0"/>
              <a:t>panelowym </a:t>
            </a:r>
            <a:r>
              <a:rPr lang="pl-PL" sz="2000" dirty="0"/>
              <a:t>płotem z bramą oraz dwiema furtkami, </a:t>
            </a:r>
            <a:r>
              <a:rPr lang="pl-PL" sz="2000" dirty="0" smtClean="0"/>
              <a:t>przygotowanie terenu, montaż urządzenia </a:t>
            </a:r>
            <a:r>
              <a:rPr lang="pl-PL" sz="2000" dirty="0" err="1"/>
              <a:t>street</a:t>
            </a:r>
            <a:r>
              <a:rPr lang="pl-PL" sz="2000" dirty="0"/>
              <a:t> </a:t>
            </a:r>
            <a:r>
              <a:rPr lang="pl-PL" sz="2000" dirty="0" err="1"/>
              <a:t>workout</a:t>
            </a:r>
            <a:r>
              <a:rPr lang="pl-PL" sz="2000" dirty="0"/>
              <a:t> i </a:t>
            </a:r>
            <a:r>
              <a:rPr lang="pl-PL" sz="2000" dirty="0" smtClean="0"/>
              <a:t>elementów </a:t>
            </a:r>
            <a:r>
              <a:rPr lang="pl-PL" sz="2000" dirty="0"/>
              <a:t>siłowni zewnętrznej, odnowiono bramki do piłki nożnej i postawiono </a:t>
            </a:r>
            <a:r>
              <a:rPr lang="pl-PL" sz="2000" dirty="0" err="1"/>
              <a:t>piłkochwyty</a:t>
            </a:r>
            <a:r>
              <a:rPr lang="pl-PL" sz="2000" dirty="0"/>
              <a:t>, ponownie urządzono boisko do siatkówki plażowej wraz z nawiezieniem piasku oraz zamontowaniem słupków do </a:t>
            </a:r>
            <a:r>
              <a:rPr lang="pl-PL" sz="2000" dirty="0" smtClean="0"/>
              <a:t>siatki.</a:t>
            </a:r>
          </a:p>
          <a:p>
            <a:r>
              <a:rPr lang="pl-PL" sz="2000" dirty="0"/>
              <a:t>Zadanie dofinansowane przez Samorząd Województwa Wielkopolskiego w  XIII edycji konkursu "Pięknieje wielkopolska wieś" w ramach Wielkopolskiej Odnowy </a:t>
            </a:r>
            <a:r>
              <a:rPr lang="pl-PL" sz="2000" dirty="0" smtClean="0"/>
              <a:t>Wsi w </a:t>
            </a:r>
            <a:r>
              <a:rPr lang="pl-PL" sz="2000" dirty="0"/>
              <a:t>wysokości </a:t>
            </a:r>
            <a:r>
              <a:rPr lang="pl-PL" sz="2000" dirty="0" smtClean="0"/>
              <a:t>70 000 zł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321711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6781800" cy="10172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u="sng" dirty="0" err="1">
                <a:latin typeface="Arial Black" panose="020B0A04020102020204" pitchFamily="34" charset="0"/>
              </a:rPr>
              <a:t>street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workout</a:t>
            </a:r>
            <a:r>
              <a:rPr lang="pl-PL" sz="2000" b="1" u="sng" dirty="0">
                <a:latin typeface="Arial Black" panose="020B0A04020102020204" pitchFamily="34" charset="0"/>
              </a:rPr>
              <a:t> i siłownią zewnętrzną w Parkowie</a:t>
            </a:r>
            <a:r>
              <a:rPr lang="pl-PL" b="1" u="sng" dirty="0"/>
              <a:t/>
            </a:r>
            <a:br>
              <a:rPr lang="pl-PL" b="1" u="sng" dirty="0"/>
            </a:br>
            <a:endParaRPr lang="pl-PL" dirty="0"/>
          </a:p>
        </p:txBody>
      </p:sp>
      <p:pic>
        <p:nvPicPr>
          <p:cNvPr id="1027" name="Picture 3" descr="C:\Users\dslachciak\Desktop\Zdjęcia Parkowo Odnowa Wsi\fotob-9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08720"/>
            <a:ext cx="3994283" cy="338437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slachciak\Desktop\Zdjęcia Parkowo Odnowa Wsi\fotob-9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600400" cy="338437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0989293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628800"/>
            <a:ext cx="8077200" cy="470361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pl-PL" sz="2000" b="1" u="sng" dirty="0" smtClean="0"/>
              <a:t>Samochód pożarniczy dla OSP Rogoźno</a:t>
            </a:r>
          </a:p>
          <a:p>
            <a:r>
              <a:rPr lang="pl-PL" sz="2000" dirty="0" smtClean="0"/>
              <a:t>Wartość dofinansowania: 675 880,00 zł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 1 175 880,00zł</a:t>
            </a:r>
            <a:endParaRPr lang="pl-PL" sz="2000" dirty="0" smtClean="0"/>
          </a:p>
          <a:p>
            <a:r>
              <a:rPr lang="pl-PL" sz="2000" dirty="0"/>
              <a:t>Wykonawca:  SZCZĘŚNIAK </a:t>
            </a:r>
            <a:r>
              <a:rPr lang="pl-PL" sz="2000" dirty="0" smtClean="0"/>
              <a:t>Pojazdy Specjalne </a:t>
            </a:r>
            <a:r>
              <a:rPr lang="pl-PL" sz="2000" dirty="0"/>
              <a:t>Spółka z </a:t>
            </a:r>
            <a:r>
              <a:rPr lang="pl-PL" sz="2000" dirty="0" smtClean="0"/>
              <a:t>o.o., </a:t>
            </a:r>
          </a:p>
          <a:p>
            <a:pPr marL="0" indent="0">
              <a:buNone/>
            </a:pPr>
            <a:r>
              <a:rPr lang="pl-PL" sz="2000" dirty="0" smtClean="0"/>
              <a:t>ul</a:t>
            </a:r>
            <a:r>
              <a:rPr lang="pl-PL" sz="2000" dirty="0"/>
              <a:t>. Bestwińska 105A</a:t>
            </a:r>
            <a:r>
              <a:rPr lang="pl-PL" sz="2000" dirty="0" smtClean="0"/>
              <a:t>, 43-346 </a:t>
            </a:r>
            <a:r>
              <a:rPr lang="pl-PL" sz="2000" dirty="0"/>
              <a:t>Bielsko - Biała</a:t>
            </a:r>
          </a:p>
          <a:p>
            <a:r>
              <a:rPr lang="pl-PL" sz="2000" dirty="0" smtClean="0"/>
              <a:t>Zakres zadania: </a:t>
            </a:r>
          </a:p>
          <a:p>
            <a:pPr marL="0" indent="0">
              <a:buNone/>
            </a:pPr>
            <a:r>
              <a:rPr lang="pl-PL" sz="2000" dirty="0"/>
              <a:t>Zakup fabrycznie nowego średniego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samochodu ratowniczo-gaśniczego </a:t>
            </a:r>
          </a:p>
          <a:p>
            <a:pPr marL="0" indent="0">
              <a:buNone/>
            </a:pPr>
            <a:r>
              <a:rPr lang="pl-PL" sz="2000" dirty="0" smtClean="0"/>
              <a:t>klasy GBA</a:t>
            </a:r>
          </a:p>
          <a:p>
            <a:pPr marL="0" indent="0">
              <a:buNone/>
            </a:pPr>
            <a:r>
              <a:rPr lang="pl-PL" sz="2000" dirty="0" smtClean="0"/>
              <a:t>Zadanie dofinansowane z Wojewódzkiego </a:t>
            </a:r>
          </a:p>
          <a:p>
            <a:pPr marL="0" indent="0">
              <a:buNone/>
            </a:pPr>
            <a:r>
              <a:rPr lang="pl-PL" sz="2000" dirty="0" smtClean="0"/>
              <a:t>Funduszu Ochrony Środowiska i Gospodarki </a:t>
            </a:r>
          </a:p>
          <a:p>
            <a:pPr marL="0" indent="0">
              <a:buNone/>
            </a:pPr>
            <a:r>
              <a:rPr lang="pl-PL" sz="2000" dirty="0" smtClean="0"/>
              <a:t>Wodnej w Poznaniu – 475 000 zł oraz </a:t>
            </a:r>
          </a:p>
          <a:p>
            <a:pPr marL="0" indent="0">
              <a:buNone/>
            </a:pPr>
            <a:r>
              <a:rPr lang="pl-PL" sz="2000" dirty="0" smtClean="0"/>
              <a:t>Krajowego Systemu Ratowniczo-</a:t>
            </a:r>
            <a:r>
              <a:rPr lang="pl-PL" sz="2000" dirty="0" err="1" smtClean="0"/>
              <a:t>Gaśnieczego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- 25 000 zł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9218" name="Picture 2" descr="C:\Users\jdworzanski\Desktop\17024699504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10710"/>
            <a:ext cx="2664296" cy="199822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52815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pl-PL" sz="2000" b="1" u="sng" dirty="0" smtClean="0"/>
              <a:t>Zadania w zakresie budżetu obywatelskiego 2023</a:t>
            </a:r>
          </a:p>
          <a:p>
            <a:r>
              <a:rPr lang="pl-PL" sz="2000" b="1" dirty="0" smtClean="0"/>
              <a:t>Budowa </a:t>
            </a:r>
            <a:r>
              <a:rPr lang="pl-PL" sz="2000" b="1" dirty="0"/>
              <a:t>zadaszenia grilla na boisku w Garbatce</a:t>
            </a:r>
          </a:p>
          <a:p>
            <a:pPr marL="0" indent="0">
              <a:buNone/>
            </a:pPr>
            <a:r>
              <a:rPr lang="pl-PL" sz="2000" dirty="0" smtClean="0"/>
              <a:t>     Wartość </a:t>
            </a:r>
            <a:r>
              <a:rPr lang="pl-PL" sz="2000" dirty="0"/>
              <a:t>zadania: </a:t>
            </a:r>
            <a:r>
              <a:rPr lang="pl-PL" sz="2000" dirty="0" smtClean="0"/>
              <a:t>29 431,43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Postawienie wiaty biesiadnej oraz zewnętrznego sprzętu rekreacyjnego w m. Owczegłowy</a:t>
            </a:r>
          </a:p>
          <a:p>
            <a:pPr marL="0" indent="0">
              <a:buNone/>
            </a:pPr>
            <a:r>
              <a:rPr lang="pl-PL" sz="2000" dirty="0" smtClean="0"/>
              <a:t>    Wartość zadania</a:t>
            </a:r>
            <a:r>
              <a:rPr lang="pl-PL" sz="2000" dirty="0"/>
              <a:t>: </a:t>
            </a:r>
            <a:r>
              <a:rPr lang="pl-PL" sz="2000" dirty="0" smtClean="0"/>
              <a:t>29 979,50 zł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047898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pl-PL" sz="2000" b="1" dirty="0" smtClean="0"/>
              <a:t>Zakupy sprzętu w ramach programu grantowego „Cyfrowa Gmina”</a:t>
            </a:r>
            <a:endParaRPr lang="pl-PL" sz="2000" b="1" dirty="0"/>
          </a:p>
          <a:p>
            <a:pPr marL="0" indent="0" algn="ctr">
              <a:buNone/>
            </a:pPr>
            <a:r>
              <a:rPr lang="pl-PL" sz="2000" dirty="0" smtClean="0"/>
              <a:t>Umowy podpisane na przestrzeni maj-sierpień 2023 r.</a:t>
            </a:r>
            <a:endParaRPr lang="pl-PL" sz="2000" dirty="0"/>
          </a:p>
          <a:p>
            <a:r>
              <a:rPr lang="pl-PL" sz="2000" b="1" dirty="0" smtClean="0"/>
              <a:t>Zakup serwera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</a:t>
            </a:r>
            <a:r>
              <a:rPr lang="pl-PL" sz="2000" dirty="0" smtClean="0"/>
              <a:t>91 020,00 zł</a:t>
            </a:r>
          </a:p>
          <a:p>
            <a:r>
              <a:rPr lang="pl-PL" sz="2000" dirty="0"/>
              <a:t>Wykonawca: </a:t>
            </a:r>
            <a:r>
              <a:rPr lang="pl-PL" sz="2000" dirty="0" err="1"/>
              <a:t>Cocon</a:t>
            </a:r>
            <a:r>
              <a:rPr lang="pl-PL" sz="2000" dirty="0"/>
              <a:t> Systemy </a:t>
            </a:r>
            <a:r>
              <a:rPr lang="pl-PL" sz="2000" dirty="0" smtClean="0"/>
              <a:t>Komputerowe Spółka </a:t>
            </a:r>
            <a:r>
              <a:rPr lang="pl-PL" sz="2000" dirty="0"/>
              <a:t>z o.o. Spółka </a:t>
            </a:r>
            <a:r>
              <a:rPr lang="pl-PL" sz="2000" dirty="0" smtClean="0"/>
              <a:t>Komandytowa, ul</a:t>
            </a:r>
            <a:r>
              <a:rPr lang="pl-PL" sz="2000" dirty="0"/>
              <a:t>. Dworcowa 10a, 46-300 Olesno</a:t>
            </a:r>
            <a:endParaRPr lang="pl-PL" sz="2000" dirty="0" smtClean="0"/>
          </a:p>
          <a:p>
            <a:r>
              <a:rPr lang="pl-PL" sz="2000" b="1" dirty="0" smtClean="0"/>
              <a:t>Zakup skanera</a:t>
            </a:r>
          </a:p>
          <a:p>
            <a:r>
              <a:rPr lang="pl-PL" sz="2000" dirty="0" smtClean="0"/>
              <a:t>Wartość umowy:  8 606,31 zł</a:t>
            </a:r>
          </a:p>
          <a:p>
            <a:r>
              <a:rPr lang="pl-PL" sz="2000" dirty="0"/>
              <a:t>Wykonawca: </a:t>
            </a:r>
            <a:r>
              <a:rPr lang="pl-PL" sz="2000" dirty="0" smtClean="0"/>
              <a:t>CEZAR Cezary </a:t>
            </a:r>
            <a:r>
              <a:rPr lang="pl-PL" sz="2000" dirty="0" err="1"/>
              <a:t>Machnio</a:t>
            </a:r>
            <a:r>
              <a:rPr lang="pl-PL" sz="2000" dirty="0"/>
              <a:t> i Piotr </a:t>
            </a:r>
            <a:r>
              <a:rPr lang="pl-PL" sz="2000" dirty="0" smtClean="0"/>
              <a:t>Gębka Spółka </a:t>
            </a:r>
            <a:r>
              <a:rPr lang="pl-PL" sz="2000" dirty="0"/>
              <a:t>z o.o</a:t>
            </a:r>
            <a:r>
              <a:rPr lang="pl-PL" sz="2000" dirty="0" smtClean="0"/>
              <a:t>., </a:t>
            </a:r>
            <a:r>
              <a:rPr lang="pl-PL" sz="2000" dirty="0" err="1" smtClean="0"/>
              <a:t>ul.Wolności</a:t>
            </a:r>
            <a:r>
              <a:rPr lang="pl-PL" sz="2000" dirty="0" smtClean="0"/>
              <a:t> </a:t>
            </a:r>
            <a:r>
              <a:rPr lang="pl-PL" sz="2000" dirty="0"/>
              <a:t>8/4, 26-600 Radom</a:t>
            </a:r>
            <a:endParaRPr lang="pl-PL" sz="2000" dirty="0" smtClean="0"/>
          </a:p>
          <a:p>
            <a:r>
              <a:rPr lang="pl-PL" sz="2000" dirty="0" smtClean="0"/>
              <a:t>Projekt dofinansowany ze środków Programu Operacyjnego Polska Cyfrowa na lata 2014-2020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13164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pl-PL" sz="2000" b="1" dirty="0" smtClean="0"/>
              <a:t>Zakupy sprzętu w ramach programu grantowego „Cyfrowa Gmina”</a:t>
            </a:r>
            <a:endParaRPr lang="pl-PL" sz="2000" b="1" dirty="0"/>
          </a:p>
          <a:p>
            <a:r>
              <a:rPr lang="pl-PL" sz="2000" b="1" dirty="0" smtClean="0"/>
              <a:t>Zakup </a:t>
            </a:r>
            <a:r>
              <a:rPr lang="pl-PL" sz="2000" b="1" dirty="0"/>
              <a:t>urządzeń </a:t>
            </a:r>
            <a:r>
              <a:rPr lang="pl-PL" sz="2000" b="1" dirty="0" smtClean="0"/>
              <a:t>wielofunkcyjnych (4 szt.)</a:t>
            </a:r>
          </a:p>
          <a:p>
            <a:r>
              <a:rPr lang="pl-PL" sz="2000" dirty="0" smtClean="0"/>
              <a:t>Wartość umowy</a:t>
            </a:r>
            <a:r>
              <a:rPr lang="pl-PL" sz="2000" dirty="0"/>
              <a:t>: </a:t>
            </a:r>
            <a:r>
              <a:rPr lang="pl-PL" sz="2000" dirty="0" smtClean="0"/>
              <a:t>22 135,00 zł</a:t>
            </a:r>
          </a:p>
          <a:p>
            <a:r>
              <a:rPr lang="pl-PL" sz="2000" dirty="0"/>
              <a:t>Wykonawca: COPY SYSTEM Spółka z o.o</a:t>
            </a:r>
            <a:r>
              <a:rPr lang="pl-PL" sz="2000" dirty="0" smtClean="0"/>
              <a:t>., ul</a:t>
            </a:r>
            <a:r>
              <a:rPr lang="pl-PL" sz="2000" dirty="0"/>
              <a:t>. Chodzieska 47a, 64-920 Piła</a:t>
            </a:r>
            <a:endParaRPr lang="pl-PL" sz="2000" dirty="0" smtClean="0"/>
          </a:p>
          <a:p>
            <a:r>
              <a:rPr lang="pl-PL" sz="2000" b="1" dirty="0" smtClean="0"/>
              <a:t>Zakup sprzętu komputerowego (komputery stacjonarne 13 szt. i przenośne 4 szt.)</a:t>
            </a:r>
            <a:endParaRPr lang="pl-PL" sz="2000" b="1" dirty="0"/>
          </a:p>
          <a:p>
            <a:r>
              <a:rPr lang="pl-PL" sz="2000" dirty="0"/>
              <a:t>Wartość umowy:  </a:t>
            </a:r>
            <a:r>
              <a:rPr lang="pl-PL" sz="2000" dirty="0" smtClean="0"/>
              <a:t>46 364,85 </a:t>
            </a:r>
            <a:r>
              <a:rPr lang="pl-PL" sz="2000" dirty="0"/>
              <a:t>zł</a:t>
            </a:r>
          </a:p>
          <a:p>
            <a:r>
              <a:rPr lang="pl-PL" sz="2000" dirty="0"/>
              <a:t>Wykonawca: </a:t>
            </a:r>
            <a:r>
              <a:rPr lang="pl-PL" sz="2000" dirty="0" smtClean="0"/>
              <a:t>CEZAR Cezary </a:t>
            </a:r>
            <a:r>
              <a:rPr lang="pl-PL" sz="2000" dirty="0" err="1" smtClean="0"/>
              <a:t>Machnio</a:t>
            </a:r>
            <a:r>
              <a:rPr lang="pl-PL" sz="2000" dirty="0" smtClean="0"/>
              <a:t> i </a:t>
            </a:r>
            <a:r>
              <a:rPr lang="pl-PL" sz="2000" dirty="0"/>
              <a:t>Piotr </a:t>
            </a:r>
            <a:r>
              <a:rPr lang="pl-PL" sz="2000" dirty="0" smtClean="0"/>
              <a:t>Gębka Spółka </a:t>
            </a:r>
            <a:r>
              <a:rPr lang="pl-PL" sz="2000" dirty="0"/>
              <a:t>z o.o</a:t>
            </a:r>
            <a:r>
              <a:rPr lang="pl-PL" sz="2000" dirty="0" smtClean="0"/>
              <a:t>., ul</a:t>
            </a:r>
            <a:r>
              <a:rPr lang="pl-PL" sz="2000" dirty="0"/>
              <a:t>. Wolności </a:t>
            </a:r>
            <a:r>
              <a:rPr lang="pl-PL" sz="2000" dirty="0" smtClean="0"/>
              <a:t>8/4, 26-600 </a:t>
            </a:r>
            <a:r>
              <a:rPr lang="pl-PL" sz="2000" dirty="0"/>
              <a:t>Radom</a:t>
            </a:r>
          </a:p>
          <a:p>
            <a:r>
              <a:rPr lang="pl-PL" sz="2000" dirty="0" smtClean="0"/>
              <a:t>Projekt </a:t>
            </a:r>
            <a:r>
              <a:rPr lang="pl-PL" sz="2000" dirty="0"/>
              <a:t>dofinansowany ze środków Programu Operacyjnego Polska Cyfrowa na lata 2014-2020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731827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pl-PL" sz="2000" b="1" dirty="0" smtClean="0"/>
              <a:t>Zakupy sprzętu w ramach programu grantowego „Cyfrowa Gmina”</a:t>
            </a:r>
            <a:endParaRPr lang="pl-PL" sz="2000" b="1" dirty="0"/>
          </a:p>
          <a:p>
            <a:r>
              <a:rPr lang="pl-PL" sz="2000" b="1" dirty="0" smtClean="0"/>
              <a:t>Zakup urządzenia wielofunkcyjnego</a:t>
            </a:r>
            <a:endParaRPr lang="pl-PL" sz="2000" b="1" dirty="0"/>
          </a:p>
          <a:p>
            <a:r>
              <a:rPr lang="pl-PL" sz="2000" dirty="0"/>
              <a:t>Wartość umowy:  </a:t>
            </a:r>
            <a:r>
              <a:rPr lang="pl-PL" sz="2000" dirty="0" smtClean="0"/>
              <a:t>5 461,20 </a:t>
            </a:r>
            <a:r>
              <a:rPr lang="pl-PL" sz="2000" dirty="0"/>
              <a:t>zł</a:t>
            </a:r>
          </a:p>
          <a:p>
            <a:r>
              <a:rPr lang="pl-PL" sz="2000" dirty="0"/>
              <a:t>Wykonawca: COPY SYSTEM Spółka z o.o</a:t>
            </a:r>
            <a:r>
              <a:rPr lang="pl-PL" sz="2000" dirty="0" smtClean="0"/>
              <a:t>., ul</a:t>
            </a:r>
            <a:r>
              <a:rPr lang="pl-PL" sz="2000" dirty="0"/>
              <a:t>. Chodzieska 47a, </a:t>
            </a:r>
            <a:r>
              <a:rPr lang="pl-PL" sz="2000" dirty="0" smtClean="0"/>
              <a:t>                    64-920 </a:t>
            </a:r>
            <a:r>
              <a:rPr lang="pl-PL" sz="2000" dirty="0"/>
              <a:t>Piła</a:t>
            </a:r>
          </a:p>
          <a:p>
            <a:r>
              <a:rPr lang="pl-PL" sz="2000" b="1" dirty="0" smtClean="0"/>
              <a:t>Zakup sprzętu informatycznego (pozostały sprzęt UPS oraz urządzenie do wykonywania backupów wraz z dyskami)</a:t>
            </a:r>
          </a:p>
          <a:p>
            <a:r>
              <a:rPr lang="pl-PL" sz="2000" dirty="0" smtClean="0"/>
              <a:t>Wartość umowy:  18 265,50 zł</a:t>
            </a:r>
          </a:p>
          <a:p>
            <a:r>
              <a:rPr lang="pl-PL" sz="2000" dirty="0"/>
              <a:t>Wykonawca: </a:t>
            </a:r>
            <a:r>
              <a:rPr lang="pl-PL" sz="2000" dirty="0" smtClean="0"/>
              <a:t>INFOS Systemy Komputerowe Jacek </a:t>
            </a:r>
            <a:r>
              <a:rPr lang="pl-PL" sz="2000" dirty="0" err="1" smtClean="0"/>
              <a:t>Kiełbratowski</a:t>
            </a:r>
            <a:r>
              <a:rPr lang="pl-PL" sz="2000" dirty="0" smtClean="0"/>
              <a:t>, </a:t>
            </a:r>
            <a:r>
              <a:rPr lang="pl-PL" sz="2000" dirty="0" smtClean="0"/>
              <a:t>                    ul</a:t>
            </a:r>
            <a:r>
              <a:rPr lang="pl-PL" sz="2000" dirty="0" smtClean="0"/>
              <a:t>. Jagiellońska 8, 80-371 Gdańsk</a:t>
            </a:r>
          </a:p>
          <a:p>
            <a:r>
              <a:rPr lang="pl-PL" sz="2000" dirty="0" smtClean="0"/>
              <a:t>Projekt </a:t>
            </a:r>
            <a:r>
              <a:rPr lang="pl-PL" sz="2000" dirty="0"/>
              <a:t>dofinansowany ze środków Programu Operacyjnego Polska Cyfrowa na lata 2014-2020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1653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394181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Zostały opracowane strategie dla sołectw:</a:t>
            </a:r>
          </a:p>
          <a:p>
            <a:r>
              <a:rPr lang="pl-PL" dirty="0" smtClean="0"/>
              <a:t>Gościejewo,</a:t>
            </a:r>
          </a:p>
          <a:p>
            <a:r>
              <a:rPr lang="pl-PL" dirty="0" smtClean="0"/>
              <a:t>Kaziopole,</a:t>
            </a:r>
          </a:p>
          <a:p>
            <a:r>
              <a:rPr lang="pl-PL" dirty="0" smtClean="0"/>
              <a:t>Owieczki,</a:t>
            </a:r>
          </a:p>
          <a:p>
            <a:r>
              <a:rPr lang="pl-PL" dirty="0" smtClean="0"/>
              <a:t>Parkowo,</a:t>
            </a:r>
          </a:p>
          <a:p>
            <a:r>
              <a:rPr lang="pl-PL" dirty="0" smtClean="0"/>
              <a:t>Na kwotę </a:t>
            </a:r>
            <a:r>
              <a:rPr lang="pl-PL" dirty="0"/>
              <a:t>7</a:t>
            </a:r>
            <a:r>
              <a:rPr lang="pl-PL" dirty="0" smtClean="0"/>
              <a:t> 200,00zł</a:t>
            </a:r>
          </a:p>
          <a:p>
            <a:pPr marL="0" indent="0">
              <a:buNone/>
            </a:pPr>
            <a:r>
              <a:rPr lang="pl-PL" sz="1600" b="1" u="sng" dirty="0" smtClean="0"/>
              <a:t>Zadanie realizowane przez:</a:t>
            </a:r>
          </a:p>
          <a:p>
            <a:pPr marL="0" indent="0">
              <a:buNone/>
            </a:pPr>
            <a:r>
              <a:rPr lang="pl-PL" sz="1600" b="1" dirty="0" smtClean="0"/>
              <a:t>UNI-SERWIS </a:t>
            </a: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JAROSŁAW MACIEJEWSKI</a:t>
            </a: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RUDNA 35A</a:t>
            </a: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77-400 ZŁOTÓW </a:t>
            </a:r>
            <a:endParaRPr lang="pl-PL" sz="1600" dirty="0"/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971600" y="61653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34489470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w Budziszewku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260"/>
            <a:ext cx="4233197" cy="313398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926522" y="5724545"/>
            <a:ext cx="319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Wykonawca: Gringo sp. z o. o. </a:t>
            </a:r>
          </a:p>
          <a:p>
            <a:pPr algn="ctr"/>
            <a:r>
              <a:rPr lang="pl-PL" sz="1600" b="1" dirty="0" smtClean="0"/>
              <a:t>z Wągrowca</a:t>
            </a:r>
            <a:endParaRPr lang="pl-PL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372200" y="2495798"/>
            <a:ext cx="216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 smtClean="0"/>
              <a:t>2 605 567,74 zł</a:t>
            </a:r>
            <a:endParaRPr lang="pl-PL" sz="1600" b="1" dirty="0"/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smtClean="0"/>
              <a:t>Wydział Inwestycji, Infrastruktury                                       i Komunikacji Społecznej</a:t>
            </a:r>
            <a:endParaRPr lang="pl-PL" sz="2400" dirty="0"/>
          </a:p>
        </p:txBody>
      </p:sp>
      <p:pic>
        <p:nvPicPr>
          <p:cNvPr id="3074" name="Picture 2" descr="T:\Dorota\Termomodernizacja szkół\Zdjęcia\SP Budziszewko\IMG_20231011_11465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97" y="3501008"/>
            <a:ext cx="4910803" cy="266429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390556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w Budziszewku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12" y="4293096"/>
            <a:ext cx="3838148" cy="184898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539552" y="2495798"/>
            <a:ext cx="2168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 smtClean="0"/>
              <a:t>2 605 567,74 zł</a:t>
            </a:r>
          </a:p>
          <a:p>
            <a:pPr algn="ctr"/>
            <a:r>
              <a:rPr lang="pl-PL" sz="1600" b="1" dirty="0"/>
              <a:t>Wykonawca: </a:t>
            </a:r>
            <a:endParaRPr lang="pl-PL" sz="1600" b="1" dirty="0" smtClean="0"/>
          </a:p>
          <a:p>
            <a:pPr algn="ctr"/>
            <a:r>
              <a:rPr lang="pl-PL" sz="1600" b="1" dirty="0"/>
              <a:t>Gringo sp. z o. o.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z </a:t>
            </a:r>
            <a:r>
              <a:rPr lang="pl-PL" sz="1600" b="1" dirty="0"/>
              <a:t>Wągrowca</a:t>
            </a:r>
          </a:p>
          <a:p>
            <a:pPr algn="ctr"/>
            <a:endParaRPr lang="pl-PL" sz="1600" b="1" dirty="0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  <p:pic>
        <p:nvPicPr>
          <p:cNvPr id="10242" name="Picture 2" descr="T:\Dorota\Termomodernizacja szkół\Zdjęcia\1. SP Budziszewko przed termomodernizacją 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0" y="2564904"/>
            <a:ext cx="3707904" cy="216708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558451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/>
          <a:lstStyle/>
          <a:p>
            <a:r>
              <a:rPr lang="pl-PL" dirty="0" smtClean="0"/>
              <a:t>Przed</a:t>
            </a:r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Po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1266" name="Picture 2" descr="T:\Dorota\Termomodernizacja szkół\Zdjęcia\2. SP Budziszewko przed termomodernizacją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5"/>
            <a:ext cx="5688632" cy="280831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T:\Dorota\Termomodernizacja szkół\Zdjęcia\4. SP Budziszewko po termomodernizacji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7"/>
            <a:ext cx="5688632" cy="295232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1162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2495799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r>
              <a:rPr lang="pl-PL" sz="1600" b="1" dirty="0" smtClean="0"/>
              <a:t>Wartość robót:4 970 506,01zł Wykonawca</a:t>
            </a:r>
            <a:r>
              <a:rPr lang="pl-PL" sz="1600" b="1" dirty="0"/>
              <a:t>: </a:t>
            </a:r>
            <a:r>
              <a:rPr lang="pl-PL" sz="1600" b="1" dirty="0" err="1" smtClean="0"/>
              <a:t>Inare</a:t>
            </a:r>
            <a:r>
              <a:rPr lang="pl-PL" sz="1600" b="1" dirty="0" smtClean="0"/>
              <a:t> </a:t>
            </a:r>
            <a:r>
              <a:rPr lang="pl-PL" sz="1600" b="1" dirty="0"/>
              <a:t>sp. z o. o.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z </a:t>
            </a:r>
            <a:r>
              <a:rPr lang="pl-PL" sz="1600" b="1" dirty="0"/>
              <a:t>Krakowa </a:t>
            </a:r>
          </a:p>
          <a:p>
            <a:pPr algn="ctr"/>
            <a:endParaRPr lang="pl-PL" sz="1600" b="1" dirty="0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43808" y="332656"/>
            <a:ext cx="5904655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 smtClean="0"/>
              <a:t>Wydział Inwestycji, Infrastruktury                                       i Komunikacji Społecznej</a:t>
            </a:r>
            <a:endParaRPr lang="pl-PL" sz="2400" dirty="0"/>
          </a:p>
        </p:txBody>
      </p:sp>
      <p:pic>
        <p:nvPicPr>
          <p:cNvPr id="12290" name="Picture 2" descr="T:\Dorota\Termomodernizacja szkół\Zdjęcia\6. SP Parkowo przed termomodernizacj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01008"/>
            <a:ext cx="4176463" cy="266429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T:\Dorota\Termomodernizacja szkół\Zdjęcia\7. SP Parkowo po termomodernizacj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82" y="2250025"/>
            <a:ext cx="3620345" cy="258313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45764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4697</Words>
  <Application>Microsoft Office PowerPoint</Application>
  <PresentationFormat>Pokaz na ekranie (4:3)</PresentationFormat>
  <Paragraphs>587</Paragraphs>
  <Slides>59</Slides>
  <Notes>37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NewsPrint</vt:lpstr>
      <vt:lpstr>Wydział Inwestycji, Infrastruktury i Komunikacji Społecznej </vt:lpstr>
      <vt:lpstr>Wydział Inwestycji, Infrastruktury                                       i Komunikacji Społecznej</vt:lpstr>
      <vt:lpstr>Społecznej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street workout i siłownią zewnętrzną w Parkowie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2023-12-13T06:32:56Z</dcterms:created>
  <dcterms:modified xsi:type="dcterms:W3CDTF">2024-11-19T10:23:31Z</dcterms:modified>
</cp:coreProperties>
</file>