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0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0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1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2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3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4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9" r:id="rId2"/>
    <p:sldId id="261" r:id="rId3"/>
    <p:sldId id="289" r:id="rId4"/>
    <p:sldId id="290" r:id="rId5"/>
    <p:sldId id="291" r:id="rId6"/>
    <p:sldId id="292" r:id="rId7"/>
    <p:sldId id="293" r:id="rId8"/>
    <p:sldId id="300" r:id="rId9"/>
    <p:sldId id="295" r:id="rId10"/>
    <p:sldId id="299" r:id="rId11"/>
    <p:sldId id="301" r:id="rId12"/>
    <p:sldId id="302" r:id="rId13"/>
    <p:sldId id="303" r:id="rId14"/>
    <p:sldId id="304" r:id="rId15"/>
    <p:sldId id="305" r:id="rId16"/>
    <p:sldId id="296" r:id="rId17"/>
    <p:sldId id="297" r:id="rId18"/>
    <p:sldId id="306" r:id="rId19"/>
    <p:sldId id="307" r:id="rId20"/>
    <p:sldId id="308" r:id="rId21"/>
    <p:sldId id="312" r:id="rId22"/>
    <p:sldId id="309" r:id="rId23"/>
    <p:sldId id="311" r:id="rId24"/>
    <p:sldId id="313" r:id="rId25"/>
    <p:sldId id="314" r:id="rId26"/>
    <p:sldId id="315" r:id="rId27"/>
    <p:sldId id="316" r:id="rId28"/>
    <p:sldId id="317" r:id="rId29"/>
    <p:sldId id="319" r:id="rId30"/>
    <p:sldId id="321" r:id="rId31"/>
    <p:sldId id="320" r:id="rId32"/>
    <p:sldId id="318" r:id="rId33"/>
    <p:sldId id="325" r:id="rId34"/>
    <p:sldId id="326" r:id="rId35"/>
    <p:sldId id="327" r:id="rId36"/>
  </p:sldIdLst>
  <p:sldSz cx="9144000" cy="6858000" type="screen4x3"/>
  <p:notesSz cx="6735763" cy="9866313"/>
  <p:defaultTextStyle>
    <a:defPPr>
      <a:defRPr lang="pl-PL"/>
    </a:defPPr>
    <a:lvl1pPr marL="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79CC93D-E52E-4D84-901B-11D7331DD495}">
          <p14:sldIdLst>
            <p14:sldId id="259"/>
            <p14:sldId id="261"/>
            <p14:sldId id="289"/>
            <p14:sldId id="290"/>
            <p14:sldId id="291"/>
            <p14:sldId id="292"/>
            <p14:sldId id="293"/>
            <p14:sldId id="300"/>
            <p14:sldId id="295"/>
            <p14:sldId id="299"/>
            <p14:sldId id="301"/>
            <p14:sldId id="302"/>
            <p14:sldId id="303"/>
            <p14:sldId id="304"/>
            <p14:sldId id="305"/>
            <p14:sldId id="296"/>
            <p14:sldId id="297"/>
            <p14:sldId id="306"/>
            <p14:sldId id="307"/>
            <p14:sldId id="308"/>
            <p14:sldId id="312"/>
            <p14:sldId id="309"/>
            <p14:sldId id="311"/>
            <p14:sldId id="313"/>
            <p14:sldId id="314"/>
            <p14:sldId id="315"/>
            <p14:sldId id="316"/>
            <p14:sldId id="317"/>
            <p14:sldId id="319"/>
            <p14:sldId id="321"/>
            <p14:sldId id="320"/>
            <p14:sldId id="318"/>
            <p14:sldId id="325"/>
            <p14:sldId id="326"/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>
        <p:scale>
          <a:sx n="100" d="100"/>
          <a:sy n="100" d="100"/>
        </p:scale>
        <p:origin x="-20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331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latinLnBrk="0">
              <a:defRPr lang="pl-PL" sz="1200"/>
            </a:lvl1pPr>
          </a:lstStyle>
          <a:p>
            <a:fld id="{D83FDC75-7F73-4A4A-A77C-09AADF00E0EA}" type="datetimeFigureOut">
              <a:rPr lang="pl-PL" smtClean="0"/>
              <a:pPr/>
              <a:t>15.12.2023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331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331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latinLnBrk="0">
              <a:defRPr lang="pl-PL" sz="1200"/>
            </a:lvl1pPr>
          </a:lstStyle>
          <a:p>
            <a:fld id="{459226BF-1F13-42D3-80DC-373E7ADD1EB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59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5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 latinLnBrk="0">
              <a:defRPr lang="pl-PL" sz="1200"/>
            </a:lvl1pPr>
          </a:lstStyle>
          <a:p>
            <a:fld id="{48AEF76B-3757-4A0B-AF93-28494465C1DD}" type="datetimeFigureOut">
              <a:pPr/>
              <a:t>15.12.2023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331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 latinLnBrk="0">
              <a:defRPr lang="pl-PL"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 latinLnBrk="0">
              <a:defRPr lang="pl-PL" sz="1200"/>
            </a:lvl1pPr>
          </a:lstStyle>
          <a:p>
            <a:fld id="{75693FD4-8F83-4EF7-AC3F-0DC0388986B0}" type="slidenum"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30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59">
              <a:defRPr lang="pl-PL"/>
            </a:pPr>
            <a:r>
              <a:rPr lang="pl-PL" dirty="0" smtClean="0"/>
              <a:t>Ten szablon może być używany jako plik startowy do prezentowania materiałów szkoleniowych w ustawieniu grupy.</a:t>
            </a:r>
          </a:p>
          <a:p>
            <a:endParaRPr lang="pl-PL" dirty="0" smtClean="0"/>
          </a:p>
          <a:p>
            <a:pPr lvl="0"/>
            <a:r>
              <a:rPr lang="pl-PL" b="1" dirty="0"/>
              <a:t>Sekcje</a:t>
            </a:r>
            <a:endParaRPr lang="pl-PL" dirty="0"/>
          </a:p>
          <a:p>
            <a:pPr lvl="0"/>
            <a:r>
              <a:rPr lang="pl-PL" dirty="0"/>
              <a:t>Kliknij prawym przyciskiem myszy slajd, aby dodać sekcje. Sekcje ułatwiają organizowanie slajdów i usprawniają współpracę nad dokumentem.</a:t>
            </a:r>
          </a:p>
          <a:p>
            <a:pPr lvl="0"/>
            <a:endParaRPr lang="pl-PL" b="1" dirty="0"/>
          </a:p>
          <a:p>
            <a:pPr lvl="0"/>
            <a:r>
              <a:rPr lang="pl-PL" b="1" dirty="0"/>
              <a:t>Notatki</a:t>
            </a:r>
          </a:p>
          <a:p>
            <a:pPr lvl="0"/>
            <a:r>
              <a:rPr lang="pl-PL" dirty="0"/>
              <a:t>Użyj sekcji Notatki do wstawiania notatek lub dodatkowych informacji dla odbiorców. Podczas przedstawiania prezentacji notatki są widoczne w widoku prezentacji. </a:t>
            </a:r>
          </a:p>
          <a:p>
            <a:pPr lvl="0">
              <a:buFontTx/>
              <a:buNone/>
            </a:pPr>
            <a:r>
              <a:rPr lang="pl-PL" dirty="0"/>
              <a:t>Pamiętaj o odpowiednim rozmiarze czcionki (w celu ułatwienia dostępu, widoczności, nagrywania i pracy online).</a:t>
            </a:r>
          </a:p>
          <a:p>
            <a:pPr lvl="0"/>
            <a:endParaRPr lang="pl-PL" dirty="0"/>
          </a:p>
          <a:p>
            <a:pPr lvl="0">
              <a:buFontTx/>
              <a:buNone/>
            </a:pPr>
            <a:r>
              <a:rPr lang="pl-PL" b="1" dirty="0"/>
              <a:t>Odpowiednio dobrane kolory </a:t>
            </a:r>
          </a:p>
          <a:p>
            <a:pPr lvl="0">
              <a:buFontTx/>
              <a:buNone/>
            </a:pPr>
            <a:r>
              <a:rPr lang="pl-PL" dirty="0"/>
              <a:t>Zwróć szczególną uwagę na wykresy, schematy i pola tekstowe. </a:t>
            </a:r>
          </a:p>
          <a:p>
            <a:pPr lvl="0"/>
            <a:r>
              <a:rPr lang="pl-PL" dirty="0"/>
              <a:t>Uwzględnij to, że uczestnicy mogą drukować w trybie czarno-białym lub w skali </a:t>
            </a:r>
            <a:r>
              <a:rPr lang="pl-PL" dirty="0" err="1"/>
              <a:t>odcieni szarości</a:t>
            </a:r>
            <a:r>
              <a:rPr lang="pl-PL" dirty="0"/>
              <a:t>. Wykonaj wydruki testowe, aby sprawdzić, czy wszystko jest widoczne po wydrukowaniu w trybie czarno-białym i w skali </a:t>
            </a:r>
            <a:r>
              <a:rPr lang="pl-PL" dirty="0" err="1"/>
              <a:t>odcieni szarości</a:t>
            </a:r>
            <a:r>
              <a:rPr lang="pl-PL" dirty="0"/>
              <a:t>.</a:t>
            </a:r>
          </a:p>
          <a:p>
            <a:pPr lvl="0">
              <a:buFontTx/>
              <a:buNone/>
            </a:pPr>
            <a:endParaRPr lang="pl-PL" dirty="0"/>
          </a:p>
          <a:p>
            <a:pPr lvl="0">
              <a:buFontTx/>
              <a:buNone/>
            </a:pPr>
            <a:r>
              <a:rPr lang="pl-PL" b="1" dirty="0"/>
              <a:t>Elementy graficzne, tabele i wykresy</a:t>
            </a:r>
          </a:p>
          <a:p>
            <a:pPr lvl="0"/>
            <a:r>
              <a:rPr lang="pl-PL" dirty="0"/>
              <a:t>Staraj się zachować prostotę — używaj spójnych stylów i kolorów, które nie odwracają uwagi od zawartości.</a:t>
            </a:r>
          </a:p>
          <a:p>
            <a:pPr lvl="0"/>
            <a:r>
              <a:rPr lang="pl-PL" dirty="0"/>
              <a:t>Oznacz etykietą każdy wykres i tabelę.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dirty="0" smtClean="0"/>
              <a:t>Omów krótko prezentację.</a:t>
            </a:r>
            <a:r>
              <a:rPr lang="pl-PL" baseline="0" dirty="0" smtClean="0"/>
              <a:t> </a:t>
            </a:r>
            <a:r>
              <a:rPr lang="pl-PL" dirty="0" smtClean="0"/>
              <a:t>Przedstaw najważniejszy element i wyjaśnij, dlaczego jest on istotny.</a:t>
            </a:r>
          </a:p>
          <a:p>
            <a:pPr>
              <a:lnSpc>
                <a:spcPct val="80000"/>
              </a:lnSpc>
            </a:pPr>
            <a:r>
              <a:rPr lang="pl-PL" dirty="0" smtClean="0"/>
              <a:t>Zaprezentuj każdy z głównych tematów.</a:t>
            </a:r>
          </a:p>
          <a:p>
            <a:r>
              <a:rPr lang="pl-PL" dirty="0" smtClean="0"/>
              <a:t>Aby zapewnić odbiorcom dobrą orientację w szkoleniu</a:t>
            </a:r>
            <a:r>
              <a:rPr lang="pl-PL" baseline="0" dirty="0" smtClean="0"/>
              <a:t> można </a:t>
            </a:r>
            <a:r>
              <a:rPr lang="pl-PL" dirty="0" smtClean="0"/>
              <a:t>powtarzać ten slajd z zarysem w całej prezentacji, podkreślając za każdym razem temat, który będzie omawiany.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l-PL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l-PL"/>
              <a:t>Kliknij, aby edytować styl wzorca tytułów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l-PL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l-P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l-PL" smtClean="0"/>
              <a:t>Kliknij, aby edytować styl wzorca podtytułu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l-PL" sz="2000" baseline="0"/>
            </a:lvl1pPr>
          </a:lstStyle>
          <a:p>
            <a:r>
              <a:rPr kumimoji="0" lang="pl-PL"/>
              <a:t>Logo firmy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15.12.2023</a:t>
            </a:fld>
            <a:endParaRPr kumimoji="0"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15.12.2023</a:t>
            </a:fld>
            <a:endParaRPr kumimoji="0"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15.12.2023</a:t>
            </a:fld>
            <a:endParaRPr kumimoji="0"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l-PL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l-PL"/>
              <a:t>Kliknij, aby edytować styl wzorca tytułów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15.12.2023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l-PL" sz="1800"/>
            </a:lvl1pPr>
          </a:lstStyle>
          <a:p>
            <a:r>
              <a:rPr kumimoji="0" lang="pl-PL"/>
              <a:t>Logo firmy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pl-PL"/>
            </a:lvl1pPr>
          </a:lstStyle>
          <a:p>
            <a:r>
              <a:rPr kumimoji="0" lang="pl-PL"/>
              <a:t>Kliknij, aby edytować styl wzorca tytułów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l-PL" sz="3200">
                <a:latin typeface="+mn-lt"/>
              </a:defRPr>
            </a:lvl1pPr>
            <a:lvl2pPr eaLnBrk="1" latinLnBrk="0" hangingPunct="1">
              <a:defRPr kumimoji="0" lang="pl-PL" sz="2800">
                <a:latin typeface="+mn-lt"/>
              </a:defRPr>
            </a:lvl2pPr>
            <a:lvl3pPr eaLnBrk="1" latinLnBrk="0" hangingPunct="1">
              <a:defRPr kumimoji="0" lang="pl-PL" sz="2400">
                <a:latin typeface="+mn-lt"/>
              </a:defRPr>
            </a:lvl3pPr>
            <a:lvl4pPr eaLnBrk="1" latinLnBrk="0" hangingPunct="1">
              <a:defRPr kumimoji="0" lang="pl-PL" sz="2400">
                <a:latin typeface="+mn-lt"/>
              </a:defRPr>
            </a:lvl4pPr>
            <a:lvl5pPr eaLnBrk="1" latinLnBrk="0" hangingPunct="1">
              <a:defRPr kumimoji="0" lang="pl-PL" sz="2400">
                <a:latin typeface="+mn-lt"/>
              </a:defRPr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15.12.2023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l-PL" sz="2800"/>
            </a:lvl1pPr>
            <a:lvl2pPr eaLnBrk="1" latinLnBrk="0" hangingPunct="1">
              <a:defRPr kumimoji="0" lang="pl-PL" sz="2400"/>
            </a:lvl2pPr>
            <a:lvl3pPr eaLnBrk="1" latinLnBrk="0" hangingPunct="1">
              <a:defRPr kumimoji="0" lang="pl-PL" sz="2000"/>
            </a:lvl3pPr>
            <a:lvl4pPr eaLnBrk="1" latinLnBrk="0" hangingPunct="1">
              <a:defRPr kumimoji="0" lang="pl-PL" sz="1800"/>
            </a:lvl4pPr>
            <a:lvl5pPr eaLnBrk="1" latinLnBrk="0" hangingPunct="1">
              <a:defRPr kumimoji="0" lang="pl-PL" sz="1800"/>
            </a:lvl5pPr>
            <a:lvl6pPr eaLnBrk="1" latinLnBrk="0" hangingPunct="1">
              <a:defRPr kumimoji="0" lang="pl-PL" sz="1800"/>
            </a:lvl6pPr>
            <a:lvl7pPr eaLnBrk="1" latinLnBrk="0" hangingPunct="1">
              <a:defRPr kumimoji="0" lang="pl-PL" sz="1800"/>
            </a:lvl7pPr>
            <a:lvl8pPr eaLnBrk="1" latinLnBrk="0" hangingPunct="1">
              <a:defRPr kumimoji="0" lang="pl-PL" sz="1800"/>
            </a:lvl8pPr>
            <a:lvl9pPr eaLnBrk="1" latinLnBrk="0" hangingPunct="1">
              <a:defRPr kumimoji="0" lang="pl-PL" sz="18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l-PL" sz="2800"/>
            </a:lvl1pPr>
            <a:lvl2pPr eaLnBrk="1" latinLnBrk="0" hangingPunct="1">
              <a:defRPr kumimoji="0" lang="pl-PL" sz="2400"/>
            </a:lvl2pPr>
            <a:lvl3pPr eaLnBrk="1" latinLnBrk="0" hangingPunct="1">
              <a:defRPr kumimoji="0" lang="pl-PL" sz="2000"/>
            </a:lvl3pPr>
            <a:lvl4pPr eaLnBrk="1" latinLnBrk="0" hangingPunct="1">
              <a:defRPr kumimoji="0" lang="pl-PL" sz="1800"/>
            </a:lvl4pPr>
            <a:lvl5pPr eaLnBrk="1" latinLnBrk="0" hangingPunct="1">
              <a:defRPr kumimoji="0" lang="pl-PL" sz="1800"/>
            </a:lvl5pPr>
            <a:lvl6pPr eaLnBrk="1" latinLnBrk="0" hangingPunct="1">
              <a:defRPr kumimoji="0" lang="pl-PL" sz="1800"/>
            </a:lvl6pPr>
            <a:lvl7pPr eaLnBrk="1" latinLnBrk="0" hangingPunct="1">
              <a:defRPr kumimoji="0" lang="pl-PL" sz="1800"/>
            </a:lvl7pPr>
            <a:lvl8pPr eaLnBrk="1" latinLnBrk="0" hangingPunct="1">
              <a:defRPr kumimoji="0" lang="pl-PL" sz="1800"/>
            </a:lvl8pPr>
            <a:lvl9pPr eaLnBrk="1" latinLnBrk="0" hangingPunct="1">
              <a:defRPr kumimoji="0" lang="pl-PL" sz="18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15.12.2023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pl-PL"/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l-PL" sz="2400" b="1"/>
            </a:lvl1pPr>
            <a:lvl2pPr marL="457200" indent="0" eaLnBrk="1" latinLnBrk="0" hangingPunct="1">
              <a:buNone/>
              <a:defRPr kumimoji="0" lang="pl-PL" sz="2000" b="1"/>
            </a:lvl2pPr>
            <a:lvl3pPr marL="914400" indent="0" eaLnBrk="1" latinLnBrk="0" hangingPunct="1">
              <a:buNone/>
              <a:defRPr kumimoji="0" lang="pl-PL" sz="1800" b="1"/>
            </a:lvl3pPr>
            <a:lvl4pPr marL="1371600" indent="0" eaLnBrk="1" latinLnBrk="0" hangingPunct="1">
              <a:buNone/>
              <a:defRPr kumimoji="0" lang="pl-PL" sz="1600" b="1"/>
            </a:lvl4pPr>
            <a:lvl5pPr marL="1828800" indent="0" eaLnBrk="1" latinLnBrk="0" hangingPunct="1">
              <a:buNone/>
              <a:defRPr kumimoji="0" lang="pl-PL" sz="1600" b="1"/>
            </a:lvl5pPr>
            <a:lvl6pPr marL="2286000" indent="0" eaLnBrk="1" latinLnBrk="0" hangingPunct="1">
              <a:buNone/>
              <a:defRPr kumimoji="0" lang="pl-PL" sz="1600" b="1"/>
            </a:lvl6pPr>
            <a:lvl7pPr marL="2743200" indent="0" eaLnBrk="1" latinLnBrk="0" hangingPunct="1">
              <a:buNone/>
              <a:defRPr kumimoji="0" lang="pl-PL" sz="1600" b="1"/>
            </a:lvl7pPr>
            <a:lvl8pPr marL="3200400" indent="0" eaLnBrk="1" latinLnBrk="0" hangingPunct="1">
              <a:buNone/>
              <a:defRPr kumimoji="0" lang="pl-PL" sz="1600" b="1"/>
            </a:lvl8pPr>
            <a:lvl9pPr marL="3657600" indent="0" eaLnBrk="1" latinLnBrk="0" hangingPunct="1">
              <a:buNone/>
              <a:defRPr kumimoji="0" lang="pl-PL" sz="1600" b="1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pl-PL" sz="2400"/>
            </a:lvl1pPr>
            <a:lvl2pPr eaLnBrk="1" latinLnBrk="0" hangingPunct="1">
              <a:defRPr kumimoji="0" lang="pl-PL" sz="2000"/>
            </a:lvl2pPr>
            <a:lvl3pPr eaLnBrk="1" latinLnBrk="0" hangingPunct="1">
              <a:defRPr kumimoji="0" lang="pl-PL" sz="1800"/>
            </a:lvl3pPr>
            <a:lvl4pPr eaLnBrk="1" latinLnBrk="0" hangingPunct="1">
              <a:defRPr kumimoji="0" lang="pl-PL" sz="1600"/>
            </a:lvl4pPr>
            <a:lvl5pPr eaLnBrk="1" latinLnBrk="0" hangingPunct="1">
              <a:defRPr kumimoji="0" lang="pl-PL" sz="1600"/>
            </a:lvl5pPr>
            <a:lvl6pPr eaLnBrk="1" latinLnBrk="0" hangingPunct="1">
              <a:defRPr kumimoji="0" lang="pl-PL" sz="1600"/>
            </a:lvl6pPr>
            <a:lvl7pPr eaLnBrk="1" latinLnBrk="0" hangingPunct="1">
              <a:defRPr kumimoji="0" lang="pl-PL" sz="1600"/>
            </a:lvl7pPr>
            <a:lvl8pPr eaLnBrk="1" latinLnBrk="0" hangingPunct="1">
              <a:defRPr kumimoji="0" lang="pl-PL" sz="1600"/>
            </a:lvl8pPr>
            <a:lvl9pPr eaLnBrk="1" latinLnBrk="0" hangingPunct="1">
              <a:defRPr kumimoji="0" lang="pl-PL" sz="16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l-PL" sz="2400" b="1"/>
            </a:lvl1pPr>
            <a:lvl2pPr marL="457200" indent="0" eaLnBrk="1" latinLnBrk="0" hangingPunct="1">
              <a:buNone/>
              <a:defRPr kumimoji="0" lang="pl-PL" sz="2000" b="1"/>
            </a:lvl2pPr>
            <a:lvl3pPr marL="914400" indent="0" eaLnBrk="1" latinLnBrk="0" hangingPunct="1">
              <a:buNone/>
              <a:defRPr kumimoji="0" lang="pl-PL" sz="1800" b="1"/>
            </a:lvl3pPr>
            <a:lvl4pPr marL="1371600" indent="0" eaLnBrk="1" latinLnBrk="0" hangingPunct="1">
              <a:buNone/>
              <a:defRPr kumimoji="0" lang="pl-PL" sz="1600" b="1"/>
            </a:lvl4pPr>
            <a:lvl5pPr marL="1828800" indent="0" eaLnBrk="1" latinLnBrk="0" hangingPunct="1">
              <a:buNone/>
              <a:defRPr kumimoji="0" lang="pl-PL" sz="1600" b="1"/>
            </a:lvl5pPr>
            <a:lvl6pPr marL="2286000" indent="0" eaLnBrk="1" latinLnBrk="0" hangingPunct="1">
              <a:buNone/>
              <a:defRPr kumimoji="0" lang="pl-PL" sz="1600" b="1"/>
            </a:lvl6pPr>
            <a:lvl7pPr marL="2743200" indent="0" eaLnBrk="1" latinLnBrk="0" hangingPunct="1">
              <a:buNone/>
              <a:defRPr kumimoji="0" lang="pl-PL" sz="1600" b="1"/>
            </a:lvl7pPr>
            <a:lvl8pPr marL="3200400" indent="0" eaLnBrk="1" latinLnBrk="0" hangingPunct="1">
              <a:buNone/>
              <a:defRPr kumimoji="0" lang="pl-PL" sz="1600" b="1"/>
            </a:lvl8pPr>
            <a:lvl9pPr marL="3657600" indent="0" eaLnBrk="1" latinLnBrk="0" hangingPunct="1">
              <a:buNone/>
              <a:defRPr kumimoji="0" lang="pl-PL" sz="1600" b="1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pl-PL" sz="2400"/>
            </a:lvl1pPr>
            <a:lvl2pPr eaLnBrk="1" latinLnBrk="0" hangingPunct="1">
              <a:defRPr kumimoji="0" lang="pl-PL" sz="2000"/>
            </a:lvl2pPr>
            <a:lvl3pPr eaLnBrk="1" latinLnBrk="0" hangingPunct="1">
              <a:defRPr kumimoji="0" lang="pl-PL" sz="1800"/>
            </a:lvl3pPr>
            <a:lvl4pPr eaLnBrk="1" latinLnBrk="0" hangingPunct="1">
              <a:defRPr kumimoji="0" lang="pl-PL" sz="1600"/>
            </a:lvl4pPr>
            <a:lvl5pPr eaLnBrk="1" latinLnBrk="0" hangingPunct="1">
              <a:defRPr kumimoji="0" lang="pl-PL" sz="1600"/>
            </a:lvl5pPr>
            <a:lvl6pPr eaLnBrk="1" latinLnBrk="0" hangingPunct="1">
              <a:defRPr kumimoji="0" lang="pl-PL" sz="1600"/>
            </a:lvl6pPr>
            <a:lvl7pPr eaLnBrk="1" latinLnBrk="0" hangingPunct="1">
              <a:defRPr kumimoji="0" lang="pl-PL" sz="1600"/>
            </a:lvl7pPr>
            <a:lvl8pPr eaLnBrk="1" latinLnBrk="0" hangingPunct="1">
              <a:defRPr kumimoji="0" lang="pl-PL" sz="1600"/>
            </a:lvl8pPr>
            <a:lvl9pPr eaLnBrk="1" latinLnBrk="0" hangingPunct="1">
              <a:defRPr kumimoji="0" lang="pl-PL" sz="16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15.12.2023</a:t>
            </a:fld>
            <a:endParaRPr kumimoji="0"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pl-PL" sz="2000" b="1"/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pl-PL" sz="3200"/>
            </a:lvl1pPr>
            <a:lvl2pPr eaLnBrk="1" latinLnBrk="0" hangingPunct="1">
              <a:defRPr kumimoji="0" lang="pl-PL" sz="2800"/>
            </a:lvl2pPr>
            <a:lvl3pPr eaLnBrk="1" latinLnBrk="0" hangingPunct="1">
              <a:defRPr kumimoji="0" lang="pl-PL" sz="2400"/>
            </a:lvl3pPr>
            <a:lvl4pPr eaLnBrk="1" latinLnBrk="0" hangingPunct="1">
              <a:defRPr kumimoji="0" lang="pl-PL" sz="2000"/>
            </a:lvl4pPr>
            <a:lvl5pPr eaLnBrk="1" latinLnBrk="0" hangingPunct="1">
              <a:defRPr kumimoji="0" lang="pl-PL" sz="2000"/>
            </a:lvl5pPr>
            <a:lvl6pPr eaLnBrk="1" latinLnBrk="0" hangingPunct="1">
              <a:defRPr kumimoji="0" lang="pl-PL" sz="2000"/>
            </a:lvl6pPr>
            <a:lvl7pPr eaLnBrk="1" latinLnBrk="0" hangingPunct="1">
              <a:defRPr kumimoji="0" lang="pl-PL" sz="2000"/>
            </a:lvl7pPr>
            <a:lvl8pPr eaLnBrk="1" latinLnBrk="0" hangingPunct="1">
              <a:defRPr kumimoji="0" lang="pl-PL" sz="2000"/>
            </a:lvl8pPr>
            <a:lvl9pPr eaLnBrk="1" latinLnBrk="0" hangingPunct="1">
              <a:defRPr kumimoji="0" lang="pl-PL" sz="20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pl-PL" sz="1400"/>
            </a:lvl1pPr>
            <a:lvl2pPr marL="457200" indent="0" eaLnBrk="1" latinLnBrk="0" hangingPunct="1">
              <a:buNone/>
              <a:defRPr kumimoji="0" lang="pl-PL" sz="1200"/>
            </a:lvl2pPr>
            <a:lvl3pPr marL="914400" indent="0" eaLnBrk="1" latinLnBrk="0" hangingPunct="1">
              <a:buNone/>
              <a:defRPr kumimoji="0" lang="pl-PL" sz="1000"/>
            </a:lvl3pPr>
            <a:lvl4pPr marL="1371600" indent="0" eaLnBrk="1" latinLnBrk="0" hangingPunct="1">
              <a:buNone/>
              <a:defRPr kumimoji="0" lang="pl-PL" sz="900"/>
            </a:lvl4pPr>
            <a:lvl5pPr marL="1828800" indent="0" eaLnBrk="1" latinLnBrk="0" hangingPunct="1">
              <a:buNone/>
              <a:defRPr kumimoji="0" lang="pl-PL" sz="900"/>
            </a:lvl5pPr>
            <a:lvl6pPr marL="2286000" indent="0" eaLnBrk="1" latinLnBrk="0" hangingPunct="1">
              <a:buNone/>
              <a:defRPr kumimoji="0" lang="pl-PL" sz="900"/>
            </a:lvl6pPr>
            <a:lvl7pPr marL="2743200" indent="0" eaLnBrk="1" latinLnBrk="0" hangingPunct="1">
              <a:buNone/>
              <a:defRPr kumimoji="0" lang="pl-PL" sz="900"/>
            </a:lvl7pPr>
            <a:lvl8pPr marL="3200400" indent="0" eaLnBrk="1" latinLnBrk="0" hangingPunct="1">
              <a:buNone/>
              <a:defRPr kumimoji="0" lang="pl-PL" sz="900"/>
            </a:lvl8pPr>
            <a:lvl9pPr marL="3657600" indent="0" eaLnBrk="1" latinLnBrk="0" hangingPunct="1">
              <a:buNone/>
              <a:defRPr kumimoji="0" lang="pl-PL" sz="9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15.12.2023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pl-PL" sz="2000" b="1"/>
            </a:lvl1pPr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l-PL" sz="3200"/>
            </a:lvl1pPr>
            <a:lvl2pPr marL="457200" indent="0" eaLnBrk="1" latinLnBrk="0" hangingPunct="1">
              <a:buNone/>
              <a:defRPr kumimoji="0" lang="pl-PL" sz="2800"/>
            </a:lvl2pPr>
            <a:lvl3pPr marL="914400" indent="0" eaLnBrk="1" latinLnBrk="0" hangingPunct="1">
              <a:buNone/>
              <a:defRPr kumimoji="0" lang="pl-PL" sz="2400"/>
            </a:lvl3pPr>
            <a:lvl4pPr marL="1371600" indent="0" eaLnBrk="1" latinLnBrk="0" hangingPunct="1">
              <a:buNone/>
              <a:defRPr kumimoji="0" lang="pl-PL" sz="2000"/>
            </a:lvl4pPr>
            <a:lvl5pPr marL="1828800" indent="0" eaLnBrk="1" latinLnBrk="0" hangingPunct="1">
              <a:buNone/>
              <a:defRPr kumimoji="0" lang="pl-PL" sz="2000"/>
            </a:lvl5pPr>
            <a:lvl6pPr marL="2286000" indent="0" eaLnBrk="1" latinLnBrk="0" hangingPunct="1">
              <a:buNone/>
              <a:defRPr kumimoji="0" lang="pl-PL" sz="2000"/>
            </a:lvl6pPr>
            <a:lvl7pPr marL="2743200" indent="0" eaLnBrk="1" latinLnBrk="0" hangingPunct="1">
              <a:buNone/>
              <a:defRPr kumimoji="0" lang="pl-PL" sz="2000"/>
            </a:lvl7pPr>
            <a:lvl8pPr marL="3200400" indent="0" eaLnBrk="1" latinLnBrk="0" hangingPunct="1">
              <a:buNone/>
              <a:defRPr kumimoji="0" lang="pl-PL" sz="2000"/>
            </a:lvl8pPr>
            <a:lvl9pPr marL="3657600" indent="0" eaLnBrk="1" latinLnBrk="0" hangingPunct="1">
              <a:buNone/>
              <a:defRPr kumimoji="0" lang="pl-PL" sz="2000"/>
            </a:lvl9pPr>
          </a:lstStyle>
          <a:p>
            <a:pPr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pl-PL" sz="1400"/>
            </a:lvl1pPr>
            <a:lvl2pPr marL="457200" indent="0" eaLnBrk="1" latinLnBrk="0" hangingPunct="1">
              <a:buNone/>
              <a:defRPr kumimoji="0" lang="pl-PL" sz="1200"/>
            </a:lvl2pPr>
            <a:lvl3pPr marL="914400" indent="0" eaLnBrk="1" latinLnBrk="0" hangingPunct="1">
              <a:buNone/>
              <a:defRPr kumimoji="0" lang="pl-PL" sz="1000"/>
            </a:lvl3pPr>
            <a:lvl4pPr marL="1371600" indent="0" eaLnBrk="1" latinLnBrk="0" hangingPunct="1">
              <a:buNone/>
              <a:defRPr kumimoji="0" lang="pl-PL" sz="900"/>
            </a:lvl4pPr>
            <a:lvl5pPr marL="1828800" indent="0" eaLnBrk="1" latinLnBrk="0" hangingPunct="1">
              <a:buNone/>
              <a:defRPr kumimoji="0" lang="pl-PL" sz="900"/>
            </a:lvl5pPr>
            <a:lvl6pPr marL="2286000" indent="0" eaLnBrk="1" latinLnBrk="0" hangingPunct="1">
              <a:buNone/>
              <a:defRPr kumimoji="0" lang="pl-PL" sz="900"/>
            </a:lvl6pPr>
            <a:lvl7pPr marL="2743200" indent="0" eaLnBrk="1" latinLnBrk="0" hangingPunct="1">
              <a:buNone/>
              <a:defRPr kumimoji="0" lang="pl-PL" sz="900"/>
            </a:lvl7pPr>
            <a:lvl8pPr marL="3200400" indent="0" eaLnBrk="1" latinLnBrk="0" hangingPunct="1">
              <a:buNone/>
              <a:defRPr kumimoji="0" lang="pl-PL" sz="900"/>
            </a:lvl8pPr>
            <a:lvl9pPr marL="3657600" indent="0" eaLnBrk="1" latinLnBrk="0" hangingPunct="1">
              <a:buNone/>
              <a:defRPr kumimoji="0" lang="pl-PL" sz="9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15.12.2023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15.12.2023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15.12.2023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l-PL" smtClean="0"/>
              <a:t>Kliknij, aby edytować styl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15.12.2023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l-P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pl-P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pl-PL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l-PL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l-PL"/>
      </a:defPPr>
      <a:lvl1pPr marL="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5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6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7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8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19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20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21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22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23.jpe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24.jpe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25.jpe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26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27.jpe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5.xml"/><Relationship Id="rId7" Type="http://schemas.openxmlformats.org/officeDocument/2006/relationships/image" Target="../media/image10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2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3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4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082055"/>
            <a:ext cx="6180224" cy="1470025"/>
          </a:xfrm>
        </p:spPr>
        <p:txBody>
          <a:bodyPr>
            <a:noAutofit/>
          </a:bodyPr>
          <a:lstStyle/>
          <a:p>
            <a:r>
              <a:rPr lang="pl-PL" sz="5400" dirty="0" smtClean="0"/>
              <a:t>Wydział Rozwoju Gospodarczego</a:t>
            </a:r>
            <a:endParaRPr lang="pl-PL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347864" y="4022576"/>
            <a:ext cx="5348592" cy="99060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+mn-lt"/>
              </a:rPr>
              <a:t>Ocena inwestycyjna </a:t>
            </a:r>
          </a:p>
          <a:p>
            <a:r>
              <a:rPr lang="pl-PL" sz="3200" b="1" dirty="0" smtClean="0">
                <a:latin typeface="+mn-lt"/>
              </a:rPr>
              <a:t>w Gminie Rogoźno</a:t>
            </a:r>
            <a:endParaRPr lang="pl-PL" sz="32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99" y="1265345"/>
            <a:ext cx="1368549" cy="151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sz="2000" b="1" u="sng" dirty="0"/>
              <a:t>Budowa lub przebudowa dróg w miejscowościach: Międzylesie, Boguniewo, Józefinowo, Jaracz, Garbatka i </a:t>
            </a:r>
            <a:r>
              <a:rPr lang="pl-PL" sz="2000" b="1" u="sng" dirty="0" smtClean="0"/>
              <a:t>Pruśce</a:t>
            </a:r>
          </a:p>
          <a:p>
            <a:pPr marL="0" indent="0" algn="ctr">
              <a:buNone/>
            </a:pPr>
            <a:r>
              <a:rPr lang="pl-PL" sz="2000" dirty="0" smtClean="0"/>
              <a:t>Droga w Międzylesiu – zakres:</a:t>
            </a:r>
          </a:p>
          <a:p>
            <a:r>
              <a:rPr lang="pl-PL" sz="2000" dirty="0" smtClean="0"/>
              <a:t>Długość drogi 910 m</a:t>
            </a:r>
          </a:p>
          <a:p>
            <a:r>
              <a:rPr lang="pl-PL" sz="2000" dirty="0" smtClean="0"/>
              <a:t>Wykonanie nawierzchnia jezdni z kostki brukowej (przy skrzyżowaniu z drogą powiatową) oraz brukowej EKO domino</a:t>
            </a:r>
          </a:p>
          <a:p>
            <a:r>
              <a:rPr lang="pl-PL" sz="2000" dirty="0" smtClean="0"/>
              <a:t>Wykonanie zjazdów</a:t>
            </a:r>
          </a:p>
          <a:p>
            <a:r>
              <a:rPr lang="pl-PL" sz="2000" dirty="0" smtClean="0"/>
              <a:t>Wykonanie nawierzchni </a:t>
            </a:r>
          </a:p>
          <a:p>
            <a:pPr marL="0" indent="0">
              <a:buNone/>
            </a:pPr>
            <a:r>
              <a:rPr lang="pl-PL" sz="2000" dirty="0" smtClean="0"/>
              <a:t>dojść do posesji</a:t>
            </a:r>
          </a:p>
          <a:p>
            <a:r>
              <a:rPr lang="pl-PL" sz="2000" dirty="0" smtClean="0"/>
              <a:t>Montaż oświetlania </a:t>
            </a:r>
          </a:p>
          <a:p>
            <a:pPr marL="0" indent="0">
              <a:buNone/>
            </a:pPr>
            <a:r>
              <a:rPr lang="pl-PL" sz="2000" dirty="0" smtClean="0"/>
              <a:t>drogowego solarnego</a:t>
            </a:r>
          </a:p>
          <a:p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3074" name="Picture 2" descr="T:\Jakub Dworzański\Zdjęcia drogi\IMG20231023131155+Międzylesi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88367"/>
            <a:ext cx="4529484" cy="254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2256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sz="2000" b="1" u="sng" dirty="0"/>
              <a:t>Budowa lub przebudowa dróg w miejscowościach: Międzylesie, Boguniewo, Józefinowo, Jaracz, Garbatka i </a:t>
            </a:r>
            <a:r>
              <a:rPr lang="pl-PL" sz="2000" b="1" u="sng" dirty="0" smtClean="0"/>
              <a:t>Pruśce</a:t>
            </a:r>
          </a:p>
          <a:p>
            <a:pPr marL="0" indent="0" algn="ctr">
              <a:buNone/>
            </a:pPr>
            <a:r>
              <a:rPr lang="pl-PL" sz="2000" dirty="0" smtClean="0"/>
              <a:t>Droga w Boguniewie – zakres:</a:t>
            </a:r>
          </a:p>
          <a:p>
            <a:r>
              <a:rPr lang="pl-PL" sz="2000" dirty="0" smtClean="0"/>
              <a:t>Długość drogi 402 m</a:t>
            </a:r>
          </a:p>
          <a:p>
            <a:r>
              <a:rPr lang="pl-PL" sz="2000" dirty="0" smtClean="0"/>
              <a:t>Wykonanie nawierzchni jezdni z betonu asfaltowego</a:t>
            </a:r>
          </a:p>
          <a:p>
            <a:r>
              <a:rPr lang="pl-PL" sz="2000" dirty="0" smtClean="0"/>
              <a:t>Wykonanie nawierzchni zjazdów </a:t>
            </a:r>
          </a:p>
          <a:p>
            <a:pPr marL="0" indent="0">
              <a:buNone/>
            </a:pPr>
            <a:r>
              <a:rPr lang="pl-PL" sz="2000" dirty="0" smtClean="0"/>
              <a:t>z betonowej kostki brukowej</a:t>
            </a:r>
          </a:p>
          <a:p>
            <a:r>
              <a:rPr lang="pl-PL" sz="2000" dirty="0" smtClean="0"/>
              <a:t>Wykonanie odwodnienie </a:t>
            </a:r>
          </a:p>
          <a:p>
            <a:pPr marL="0" indent="0">
              <a:buNone/>
            </a:pPr>
            <a:r>
              <a:rPr lang="pl-PL" sz="2000" dirty="0" smtClean="0"/>
              <a:t>w postaci drenażu przykrytego </a:t>
            </a:r>
          </a:p>
          <a:p>
            <a:pPr marL="0" indent="0">
              <a:buNone/>
            </a:pPr>
            <a:r>
              <a:rPr lang="pl-PL" sz="2000" dirty="0" smtClean="0"/>
              <a:t>płytami ażurowymi</a:t>
            </a:r>
          </a:p>
          <a:p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4098" name="Picture 2" descr="T:\Jakub Dworzański\Zdjęcia drogi\IMG20230801104654+Boguniew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141" y="3789040"/>
            <a:ext cx="4422117" cy="248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71599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sz="2000" b="1" u="sng" dirty="0"/>
              <a:t>Budowa lub przebudowa dróg w miejscowościach: Międzylesie, Boguniewo, Józefinowo, Jaracz, Garbatka i </a:t>
            </a:r>
            <a:r>
              <a:rPr lang="pl-PL" sz="2000" b="1" u="sng" dirty="0" smtClean="0"/>
              <a:t>Pruśce</a:t>
            </a:r>
          </a:p>
          <a:p>
            <a:pPr marL="0" indent="0" algn="ctr">
              <a:buNone/>
            </a:pPr>
            <a:r>
              <a:rPr lang="pl-PL" sz="2000" dirty="0" smtClean="0"/>
              <a:t>Droga w Józefinowie – zakres:</a:t>
            </a:r>
          </a:p>
          <a:p>
            <a:r>
              <a:rPr lang="pl-PL" sz="2000" dirty="0" smtClean="0"/>
              <a:t>Długość drogi 172 m</a:t>
            </a:r>
          </a:p>
          <a:p>
            <a:r>
              <a:rPr lang="pl-PL" sz="2000" dirty="0" smtClean="0"/>
              <a:t>Wykonanie nawierzchni jezdni z betonowej kostki brukowej oraz kostki typu ECO dominu</a:t>
            </a:r>
          </a:p>
          <a:p>
            <a:r>
              <a:rPr lang="pl-PL" sz="2000" dirty="0" smtClean="0"/>
              <a:t>Wykonanie nawierzchni zjazdów </a:t>
            </a:r>
          </a:p>
          <a:p>
            <a:pPr marL="0" indent="0">
              <a:buNone/>
            </a:pPr>
            <a:r>
              <a:rPr lang="pl-PL" sz="2000" dirty="0" smtClean="0"/>
              <a:t>z betonowej kostki brukowej</a:t>
            </a:r>
          </a:p>
          <a:p>
            <a:r>
              <a:rPr lang="pl-PL" sz="2000" dirty="0" smtClean="0"/>
              <a:t>Wykonanie nawierzchni dojść </a:t>
            </a:r>
          </a:p>
          <a:p>
            <a:pPr marL="0" indent="0">
              <a:buNone/>
            </a:pPr>
            <a:r>
              <a:rPr lang="pl-PL" sz="2000" dirty="0" smtClean="0"/>
              <a:t>do posesji z betonowej kostki </a:t>
            </a:r>
          </a:p>
          <a:p>
            <a:pPr marL="0" indent="0">
              <a:buNone/>
            </a:pPr>
            <a:r>
              <a:rPr lang="pl-PL" sz="2000" dirty="0" smtClean="0"/>
              <a:t>brukowej</a:t>
            </a:r>
          </a:p>
          <a:p>
            <a:r>
              <a:rPr lang="pl-PL" sz="2000" dirty="0"/>
              <a:t>Montaż oświetlania </a:t>
            </a:r>
            <a:r>
              <a:rPr lang="pl-PL" sz="2000" dirty="0" smtClean="0"/>
              <a:t>ulicznego</a:t>
            </a:r>
            <a:endParaRPr lang="pl-PL" sz="2000" dirty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5122" name="Picture 2" descr="T:\Jakub Dworzański\Zdjęcia drogi\IMG20230801111123+Józefinow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83763"/>
            <a:ext cx="4145808" cy="233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99979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sz="2000" b="1" u="sng" dirty="0"/>
              <a:t>Budowa lub przebudowa dróg w miejscowościach: Międzylesie, Boguniewo, Józefinowo, Jaracz, Garbatka i </a:t>
            </a:r>
            <a:r>
              <a:rPr lang="pl-PL" sz="2000" b="1" u="sng" dirty="0" smtClean="0"/>
              <a:t>Pruśce</a:t>
            </a:r>
          </a:p>
          <a:p>
            <a:pPr marL="0" indent="0" algn="ctr">
              <a:buNone/>
            </a:pPr>
            <a:r>
              <a:rPr lang="pl-PL" sz="2000" dirty="0" smtClean="0"/>
              <a:t>Droga w Jaraczu– zakres:</a:t>
            </a:r>
          </a:p>
          <a:p>
            <a:r>
              <a:rPr lang="pl-PL" sz="2000" dirty="0" smtClean="0"/>
              <a:t>Długość drogi 122 m</a:t>
            </a:r>
          </a:p>
          <a:p>
            <a:r>
              <a:rPr lang="pl-PL" sz="2000" dirty="0"/>
              <a:t>Wykonanie nawierzchni jezdni </a:t>
            </a:r>
            <a:r>
              <a:rPr lang="pl-PL" sz="2000" dirty="0" smtClean="0"/>
              <a:t>z brukowej kostki </a:t>
            </a:r>
            <a:r>
              <a:rPr lang="pl-PL" sz="2000" dirty="0"/>
              <a:t>brukowej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(zjazd z drogi powiatowej)</a:t>
            </a:r>
          </a:p>
          <a:p>
            <a:r>
              <a:rPr lang="pl-PL" sz="2000" dirty="0" smtClean="0"/>
              <a:t>Wykonanie nawierzchni </a:t>
            </a:r>
          </a:p>
          <a:p>
            <a:pPr marL="0" indent="0">
              <a:buNone/>
            </a:pPr>
            <a:r>
              <a:rPr lang="pl-PL" sz="2000" dirty="0" smtClean="0"/>
              <a:t>jezdni z kostki brukowej typu </a:t>
            </a:r>
          </a:p>
          <a:p>
            <a:pPr marL="0" indent="0">
              <a:buNone/>
            </a:pPr>
            <a:r>
              <a:rPr lang="pl-PL" sz="2000" dirty="0" smtClean="0"/>
              <a:t>ECO </a:t>
            </a:r>
            <a:r>
              <a:rPr lang="pl-PL" sz="2000" dirty="0"/>
              <a:t>dominu</a:t>
            </a:r>
          </a:p>
          <a:p>
            <a:r>
              <a:rPr lang="pl-PL" sz="2000" dirty="0"/>
              <a:t>Wykonanie nawierzchni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zjazdów</a:t>
            </a:r>
            <a:endParaRPr lang="pl-PL" sz="2000" dirty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1026" name="Picture 2" descr="T:\Jakub Dworzański\Zdjęcia drogi\IMG20231214094525 Jaracz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05" y="3573016"/>
            <a:ext cx="4810481" cy="270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77342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sz="2000" b="1" u="sng" dirty="0"/>
              <a:t>Budowa lub przebudowa dróg w miejscowościach: Międzylesie, Boguniewo, Józefinowo, Jaracz, Garbatka i </a:t>
            </a:r>
            <a:r>
              <a:rPr lang="pl-PL" sz="2000" b="1" u="sng" dirty="0" smtClean="0"/>
              <a:t>Pruśce</a:t>
            </a:r>
          </a:p>
          <a:p>
            <a:pPr marL="0" indent="0" algn="ctr">
              <a:buNone/>
            </a:pPr>
            <a:r>
              <a:rPr lang="pl-PL" sz="2000" dirty="0" smtClean="0"/>
              <a:t>Droga w Garbatce – zakres:</a:t>
            </a:r>
          </a:p>
          <a:p>
            <a:r>
              <a:rPr lang="pl-PL" sz="2000" dirty="0" smtClean="0"/>
              <a:t>Długość drogi 660 m (etap II)</a:t>
            </a:r>
          </a:p>
          <a:p>
            <a:r>
              <a:rPr lang="pl-PL" sz="2000" dirty="0" smtClean="0"/>
              <a:t>Wykonanie nawierzchni jezdni z betonu asfaltowego</a:t>
            </a:r>
          </a:p>
          <a:p>
            <a:r>
              <a:rPr lang="pl-PL" sz="2000" dirty="0" smtClean="0"/>
              <a:t>Wykonanie zjazdów z betonu </a:t>
            </a:r>
          </a:p>
          <a:p>
            <a:pPr marL="0" indent="0">
              <a:buNone/>
            </a:pPr>
            <a:r>
              <a:rPr lang="pl-PL" sz="2000" dirty="0" smtClean="0"/>
              <a:t>asfaltowego i betonowej </a:t>
            </a:r>
          </a:p>
          <a:p>
            <a:pPr marL="0" indent="0">
              <a:buNone/>
            </a:pPr>
            <a:r>
              <a:rPr lang="pl-PL" sz="2000" dirty="0" smtClean="0"/>
              <a:t>kostki brukowej</a:t>
            </a:r>
          </a:p>
          <a:p>
            <a:r>
              <a:rPr lang="pl-PL" sz="2000" dirty="0" smtClean="0"/>
              <a:t>Wykonanie poboczy </a:t>
            </a:r>
          </a:p>
          <a:p>
            <a:pPr marL="0" indent="0">
              <a:buNone/>
            </a:pPr>
            <a:r>
              <a:rPr lang="pl-PL" sz="2000" dirty="0" smtClean="0"/>
              <a:t>z kruszywa</a:t>
            </a:r>
          </a:p>
          <a:p>
            <a:r>
              <a:rPr lang="pl-PL" sz="2000" dirty="0" smtClean="0"/>
              <a:t>Oczyszczenie i odtworzenie </a:t>
            </a:r>
          </a:p>
          <a:p>
            <a:pPr marL="0" indent="0">
              <a:buNone/>
            </a:pPr>
            <a:r>
              <a:rPr lang="pl-PL" sz="2000" dirty="0" smtClean="0"/>
              <a:t>istniejącego rowu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2050" name="Picture 2" descr="T:\Jakub Dworzański\Zdjęcia drogi\IMG20231214095527 Garbatk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71" y="3717032"/>
            <a:ext cx="455784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34052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sz="2000" b="1" u="sng" dirty="0"/>
              <a:t>Budowa lub przebudowa dróg w miejscowościach: Międzylesie, Boguniewo, Józefinowo, Jaracz, Garbatka i </a:t>
            </a:r>
            <a:r>
              <a:rPr lang="pl-PL" sz="2000" b="1" u="sng" dirty="0" smtClean="0"/>
              <a:t>Pruśce</a:t>
            </a:r>
          </a:p>
          <a:p>
            <a:pPr marL="0" indent="0" algn="ctr">
              <a:buNone/>
            </a:pPr>
            <a:r>
              <a:rPr lang="pl-PL" sz="2000" dirty="0" smtClean="0"/>
              <a:t>Droga w Pruścach – zakres:</a:t>
            </a:r>
          </a:p>
          <a:p>
            <a:r>
              <a:rPr lang="pl-PL" sz="2000" dirty="0" smtClean="0"/>
              <a:t>Długość drogi: odcinek A 230 m, odcinek B 250 m</a:t>
            </a:r>
          </a:p>
          <a:p>
            <a:r>
              <a:rPr lang="pl-PL" sz="2000" dirty="0" smtClean="0"/>
              <a:t>Wykonanie nawierzchni jezdni z betonu asfaltowego</a:t>
            </a:r>
          </a:p>
          <a:p>
            <a:r>
              <a:rPr lang="pl-PL" sz="2000" dirty="0" smtClean="0"/>
              <a:t>Wykonanie zjazdów z </a:t>
            </a:r>
          </a:p>
          <a:p>
            <a:pPr marL="0" indent="0">
              <a:buNone/>
            </a:pPr>
            <a:r>
              <a:rPr lang="pl-PL" sz="2000" dirty="0" smtClean="0"/>
              <a:t>betonu asfaltowego</a:t>
            </a:r>
          </a:p>
          <a:p>
            <a:r>
              <a:rPr lang="pl-PL" sz="2000" dirty="0" smtClean="0"/>
              <a:t>Wykonanie poboczy z </a:t>
            </a:r>
          </a:p>
          <a:p>
            <a:pPr marL="0" indent="0">
              <a:buNone/>
            </a:pPr>
            <a:r>
              <a:rPr lang="pl-PL" sz="2000" dirty="0" smtClean="0"/>
              <a:t>kruszywa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3074" name="Picture 2" descr="T:\Jakub Dworzański\Zdjęcia drogi\IMG20231214101841 Pruśc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4462542" cy="251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06317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pl-PL" sz="2000" b="1" u="sng" dirty="0"/>
              <a:t>Budowa </a:t>
            </a:r>
            <a:r>
              <a:rPr lang="pl-PL" sz="2000" b="1" u="sng" dirty="0" smtClean="0"/>
              <a:t>ulicy Południowej w Rogoźnie wraz z odwodnieniem</a:t>
            </a:r>
          </a:p>
          <a:p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Zadanie </a:t>
            </a:r>
            <a:r>
              <a:rPr lang="pl-PL" sz="2000" dirty="0"/>
              <a:t>w trakcie realizacji</a:t>
            </a:r>
          </a:p>
          <a:p>
            <a:endParaRPr lang="pl-PL" sz="2000" dirty="0" smtClean="0"/>
          </a:p>
          <a:p>
            <a:r>
              <a:rPr lang="pl-PL" sz="2000" dirty="0" smtClean="0"/>
              <a:t>Wykonawca</a:t>
            </a:r>
            <a:r>
              <a:rPr lang="pl-PL" sz="2000" dirty="0"/>
              <a:t>: Szymon Włodarczyk Przedsiębiorstwo Budowlano – Drogowe Cieśle ul. Potulicka 10/5, 64-610 </a:t>
            </a:r>
            <a:r>
              <a:rPr lang="pl-PL" sz="2000" dirty="0" smtClean="0"/>
              <a:t>Rogoźno</a:t>
            </a:r>
          </a:p>
          <a:p>
            <a:r>
              <a:rPr lang="pl-PL" sz="2000" dirty="0" smtClean="0"/>
              <a:t>Umowa podpisana: 23.05.2023 r.</a:t>
            </a:r>
          </a:p>
          <a:p>
            <a:r>
              <a:rPr lang="pl-PL" sz="2000" b="1" dirty="0" smtClean="0"/>
              <a:t>Wartość przedsięwzięcia: 2 158 824,14 zł</a:t>
            </a:r>
          </a:p>
          <a:p>
            <a:r>
              <a:rPr lang="pl-PL" sz="2000" dirty="0" smtClean="0"/>
              <a:t>Wartość dofinansowania z Rządowego Funduszu Polski Ład: 95%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0551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pl-PL" sz="2000" b="1" u="sng" dirty="0" smtClean="0"/>
              <a:t>Budowa ulicy Południowej w Rogoźnie wraz z odwodnieniem</a:t>
            </a:r>
          </a:p>
          <a:p>
            <a:pPr marL="0" indent="0" algn="ctr">
              <a:buNone/>
            </a:pPr>
            <a:r>
              <a:rPr lang="pl-PL" sz="2000" dirty="0" smtClean="0"/>
              <a:t>Zakres zadania:</a:t>
            </a:r>
          </a:p>
          <a:p>
            <a:r>
              <a:rPr lang="pl-PL" sz="2000" dirty="0" smtClean="0"/>
              <a:t>Długość 626 m</a:t>
            </a:r>
          </a:p>
          <a:p>
            <a:r>
              <a:rPr lang="pl-PL" sz="2000" dirty="0" smtClean="0"/>
              <a:t>Wykonanie nawierzchni jezdni </a:t>
            </a:r>
            <a:r>
              <a:rPr lang="pl-PL" sz="2000" dirty="0" smtClean="0"/>
              <a:t>i skrzyżowań </a:t>
            </a:r>
            <a:r>
              <a:rPr lang="pl-PL" sz="2000" dirty="0" smtClean="0"/>
              <a:t>z betonu asfaltowego</a:t>
            </a:r>
          </a:p>
          <a:p>
            <a:r>
              <a:rPr lang="pl-PL" sz="2000" dirty="0" smtClean="0"/>
              <a:t>Wykonanie nawierzchni </a:t>
            </a:r>
            <a:r>
              <a:rPr lang="pl-PL" sz="2000" dirty="0" smtClean="0"/>
              <a:t>zjazdów z </a:t>
            </a:r>
            <a:r>
              <a:rPr lang="pl-PL" sz="2000" dirty="0" smtClean="0"/>
              <a:t>betonowej kostki brukowej</a:t>
            </a:r>
          </a:p>
          <a:p>
            <a:r>
              <a:rPr lang="pl-PL" sz="2000" dirty="0" smtClean="0"/>
              <a:t>Wykonanie nawierzchni chodnika </a:t>
            </a:r>
          </a:p>
          <a:p>
            <a:pPr marL="0" indent="0">
              <a:buNone/>
            </a:pPr>
            <a:r>
              <a:rPr lang="pl-PL" sz="2000" dirty="0" smtClean="0"/>
              <a:t>z betonowej kostki brukowej</a:t>
            </a:r>
          </a:p>
          <a:p>
            <a:r>
              <a:rPr lang="pl-PL" sz="2000" dirty="0" smtClean="0"/>
              <a:t>Wykonanie pobocza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utwardzonego z </a:t>
            </a:r>
            <a:r>
              <a:rPr lang="pl-PL" sz="2000" dirty="0" smtClean="0"/>
              <a:t>kruszywa</a:t>
            </a:r>
          </a:p>
          <a:p>
            <a:r>
              <a:rPr lang="pl-PL" sz="2000" dirty="0" smtClean="0"/>
              <a:t>Przebudowa oświetlenia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ulicznego</a:t>
            </a:r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6146" name="Picture 2" descr="T:\Jakub Dworzański\Zdjęcia drogi\DSC_1686+ Południow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98" y="3573016"/>
            <a:ext cx="4101170" cy="27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98618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pl-PL" sz="2000" b="1" u="sng" dirty="0"/>
              <a:t>Budowa obiektu mostowego na rzece Rudce</a:t>
            </a:r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Zadanie </a:t>
            </a:r>
            <a:r>
              <a:rPr lang="pl-PL" sz="2000" dirty="0"/>
              <a:t>w trakcie realizacji</a:t>
            </a:r>
          </a:p>
          <a:p>
            <a:endParaRPr lang="pl-PL" sz="2000" dirty="0" smtClean="0"/>
          </a:p>
          <a:p>
            <a:r>
              <a:rPr lang="pl-PL" sz="2000" dirty="0" smtClean="0"/>
              <a:t>Wykonawca</a:t>
            </a:r>
            <a:r>
              <a:rPr lang="pl-PL" sz="2000" dirty="0"/>
              <a:t>: MOSTY KUJAWY Krzysztof </a:t>
            </a:r>
            <a:r>
              <a:rPr lang="pl-PL" sz="2000" dirty="0" smtClean="0"/>
              <a:t>Szymański, Mostki </a:t>
            </a:r>
            <a:r>
              <a:rPr lang="pl-PL" sz="2000" dirty="0"/>
              <a:t>1b, </a:t>
            </a:r>
            <a:r>
              <a:rPr lang="pl-PL" sz="2000" dirty="0" smtClean="0"/>
              <a:t>87-815 Smólnik</a:t>
            </a:r>
          </a:p>
          <a:p>
            <a:r>
              <a:rPr lang="pl-PL" sz="2000" dirty="0" smtClean="0"/>
              <a:t>Umowa podpisana: </a:t>
            </a:r>
          </a:p>
          <a:p>
            <a:pPr marL="0" indent="0">
              <a:buNone/>
            </a:pPr>
            <a:r>
              <a:rPr lang="pl-PL" sz="2000" dirty="0" smtClean="0"/>
              <a:t>29.08.2023 r.</a:t>
            </a:r>
          </a:p>
          <a:p>
            <a:r>
              <a:rPr lang="pl-PL" sz="2000" b="1" dirty="0" smtClean="0"/>
              <a:t>Wartość przedsięwzięcia</a:t>
            </a:r>
            <a:r>
              <a:rPr lang="pl-PL" sz="2000" b="1" dirty="0"/>
              <a:t>: </a:t>
            </a:r>
            <a:endParaRPr lang="pl-PL" sz="2000" b="1" dirty="0" smtClean="0"/>
          </a:p>
          <a:p>
            <a:pPr marL="0" indent="0">
              <a:buNone/>
            </a:pPr>
            <a:r>
              <a:rPr lang="pl-PL" sz="2000" b="1" dirty="0" smtClean="0"/>
              <a:t>1 </a:t>
            </a:r>
            <a:r>
              <a:rPr lang="pl-PL" sz="2000" b="1" dirty="0"/>
              <a:t>636 </a:t>
            </a:r>
            <a:r>
              <a:rPr lang="pl-PL" sz="2000" b="1" dirty="0" smtClean="0"/>
              <a:t>240,71 zł</a:t>
            </a:r>
          </a:p>
          <a:p>
            <a:r>
              <a:rPr lang="pl-PL" sz="2000" dirty="0" smtClean="0"/>
              <a:t>Wartość dofinansowania z </a:t>
            </a:r>
          </a:p>
          <a:p>
            <a:pPr marL="0" indent="0">
              <a:buNone/>
            </a:pPr>
            <a:r>
              <a:rPr lang="pl-PL" sz="2000" dirty="0" smtClean="0"/>
              <a:t>Rządowego Funduszu </a:t>
            </a:r>
          </a:p>
          <a:p>
            <a:pPr marL="0" indent="0">
              <a:buNone/>
            </a:pPr>
            <a:r>
              <a:rPr lang="pl-PL" sz="2000" dirty="0" smtClean="0"/>
              <a:t>Polski Ład: 95%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4098" name="Picture 2" descr="T:\Jakub Dworzański\Zdjęcia drogi\IMG20231204114432+ most Rudk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46" y="3429000"/>
            <a:ext cx="4536002" cy="25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43219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pl-PL" sz="2000" b="1" u="sng" dirty="0"/>
              <a:t>Budowa obiektu mostowego na rzece Rudce</a:t>
            </a:r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Zadanie </a:t>
            </a:r>
            <a:r>
              <a:rPr lang="pl-PL" sz="2000" dirty="0"/>
              <a:t>w trakcie realizacji</a:t>
            </a:r>
          </a:p>
          <a:p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Zakres zadania:</a:t>
            </a:r>
          </a:p>
          <a:p>
            <a:r>
              <a:rPr lang="pl-PL" sz="2000" dirty="0" smtClean="0"/>
              <a:t>Rozbiórka </a:t>
            </a:r>
            <a:r>
              <a:rPr lang="pl-PL" sz="2000" dirty="0"/>
              <a:t>i </a:t>
            </a:r>
            <a:r>
              <a:rPr lang="pl-PL" sz="2000" dirty="0" smtClean="0"/>
              <a:t>budowa mostu </a:t>
            </a:r>
            <a:r>
              <a:rPr lang="pl-PL" sz="2000" dirty="0"/>
              <a:t>na terenie gminy Rogoźno na rzece Rudka w miejscowości </a:t>
            </a:r>
            <a:r>
              <a:rPr lang="pl-PL" sz="2000" dirty="0" smtClean="0"/>
              <a:t>Cieśle</a:t>
            </a:r>
          </a:p>
          <a:p>
            <a:r>
              <a:rPr lang="pl-PL" sz="2000" dirty="0"/>
              <a:t>ilość przęseł: </a:t>
            </a:r>
            <a:r>
              <a:rPr lang="pl-PL" sz="2000" dirty="0" smtClean="0"/>
              <a:t>1</a:t>
            </a:r>
          </a:p>
          <a:p>
            <a:r>
              <a:rPr lang="pl-PL" sz="2000" dirty="0" smtClean="0"/>
              <a:t>Długość całkowita: 5,10 m</a:t>
            </a:r>
          </a:p>
          <a:p>
            <a:r>
              <a:rPr lang="pl-PL" sz="2000" dirty="0" smtClean="0"/>
              <a:t>Szerokość całkowita: 6,88 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7170" name="Picture 2" descr="T:\Jakub Dworzański\Zdjęcia drogi\IMG20231207113901+Most Rudk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92" y="3717032"/>
            <a:ext cx="4593197" cy="25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8383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sz="2000" b="1" u="sng" dirty="0" smtClean="0"/>
              <a:t>Kompleksowa </a:t>
            </a:r>
            <a:r>
              <a:rPr lang="pl-PL" sz="2000" b="1" u="sng" dirty="0"/>
              <a:t>termomodernizacja budynków szkół podstawowych na terenie Gminy </a:t>
            </a:r>
            <a:r>
              <a:rPr lang="pl-PL" sz="2000" b="1" u="sng" dirty="0" smtClean="0"/>
              <a:t>Rogoźno</a:t>
            </a:r>
          </a:p>
          <a:p>
            <a:r>
              <a:rPr lang="pl-PL" sz="2000" dirty="0" smtClean="0"/>
              <a:t>Szkoła Podstawowa w Budziszewku</a:t>
            </a:r>
          </a:p>
          <a:p>
            <a:r>
              <a:rPr lang="pl-PL" sz="2000" dirty="0" smtClean="0"/>
              <a:t>Szkoła Podstawowa w Parkowie</a:t>
            </a:r>
          </a:p>
          <a:p>
            <a:r>
              <a:rPr lang="pl-PL" sz="2000" dirty="0" smtClean="0"/>
              <a:t>Szkoła Podstawowa nr 3 w Rogoźnie</a:t>
            </a:r>
          </a:p>
          <a:p>
            <a:pPr marL="0" indent="0">
              <a:buNone/>
            </a:pPr>
            <a:r>
              <a:rPr lang="pl-PL" sz="2000" b="1" dirty="0" smtClean="0"/>
              <a:t>Wartość Projektu: 14 287 718,15 zł</a:t>
            </a:r>
          </a:p>
          <a:p>
            <a:pPr marL="0" indent="0">
              <a:buNone/>
            </a:pPr>
            <a:r>
              <a:rPr lang="pl-PL" sz="2000" dirty="0" smtClean="0"/>
              <a:t>Dofinansowanie: 9 821 063,06 zł</a:t>
            </a:r>
          </a:p>
          <a:p>
            <a:pPr marL="0" indent="0">
              <a:buNone/>
            </a:pPr>
            <a:r>
              <a:rPr lang="pl-PL" sz="2000" dirty="0" smtClean="0"/>
              <a:t>Środki własne: 4 209 027,06 zł</a:t>
            </a:r>
          </a:p>
          <a:p>
            <a:pPr marL="0" indent="0">
              <a:buNone/>
            </a:pPr>
            <a:r>
              <a:rPr lang="pl-PL" sz="2000" dirty="0" smtClean="0"/>
              <a:t>Projekt </a:t>
            </a:r>
            <a:r>
              <a:rPr lang="pl-PL" sz="2000" dirty="0"/>
              <a:t>dofinansowany jest z Mechanizmu Finansowego Europejskiego Obszaru Gospodarczego (MF EOG) oraz budżetu państwa w ramach naboru "Poprawa efektywności energetycznej w budynkach szkolnych”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pl-PL" sz="2000" b="1" u="sng" dirty="0"/>
              <a:t>Budowa kanalizacji Parkowo–Józefinowo–Garbatka z modernizacją instalacji obróbki osadów ściekowych w oczyszczalni w Rogoźnie oraz przebudową drogi w </a:t>
            </a:r>
            <a:r>
              <a:rPr lang="pl-PL" sz="2000" b="1" u="sng" dirty="0" smtClean="0"/>
              <a:t>Rudzie</a:t>
            </a:r>
            <a:endParaRPr lang="pl-PL" sz="2000" dirty="0" smtClean="0"/>
          </a:p>
          <a:p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Zadanie podzielone na 3 części:</a:t>
            </a:r>
          </a:p>
          <a:p>
            <a:r>
              <a:rPr lang="pl-PL" sz="2000" dirty="0"/>
              <a:t>Budowa kanalizacji Parkowo–Józefinowo–Garbatka </a:t>
            </a:r>
            <a:endParaRPr lang="pl-PL" sz="2000" dirty="0" smtClean="0"/>
          </a:p>
          <a:p>
            <a:r>
              <a:rPr lang="pl-PL" sz="2000" dirty="0" smtClean="0"/>
              <a:t>Modernizacja </a:t>
            </a:r>
            <a:r>
              <a:rPr lang="pl-PL" sz="2000" dirty="0"/>
              <a:t>instalacji obróbki osadów ściekowych w oczyszczalni w Rogoźnie </a:t>
            </a:r>
            <a:endParaRPr lang="pl-PL" sz="2000" dirty="0" smtClean="0"/>
          </a:p>
          <a:p>
            <a:r>
              <a:rPr lang="pl-PL" sz="2000" dirty="0" smtClean="0"/>
              <a:t>Przebudowa drogi w Rudzie</a:t>
            </a:r>
          </a:p>
          <a:p>
            <a:endParaRPr lang="pl-PL" sz="2000" dirty="0" smtClean="0"/>
          </a:p>
          <a:p>
            <a:r>
              <a:rPr lang="pl-PL" sz="2000" dirty="0"/>
              <a:t>Wartość dofinansowania z Rządowego Funduszu Polski Ład: 95%</a:t>
            </a:r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330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pl-PL" sz="2000" b="1" u="sng" dirty="0"/>
              <a:t>Budowa kanalizacji Parkowo–Józefinowo–Garbatka z modernizacją instalacji obróbki osadów ściekowych w oczyszczalni w Rogoźnie oraz przebudową drogi w </a:t>
            </a:r>
            <a:r>
              <a:rPr lang="pl-PL" sz="2000" b="1" u="sng" dirty="0" smtClean="0"/>
              <a:t>Rudzie</a:t>
            </a:r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Budowa </a:t>
            </a:r>
            <a:r>
              <a:rPr lang="pl-PL" sz="2000" dirty="0"/>
              <a:t>kanalizacji Parkowo–Józefinowo–Garbatka </a:t>
            </a:r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– zadanie w trakcie realizacji</a:t>
            </a:r>
          </a:p>
          <a:p>
            <a:r>
              <a:rPr lang="pl-PL" sz="2000" dirty="0" smtClean="0"/>
              <a:t>Umowa podpisana: 29.05.2023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2 767 </a:t>
            </a:r>
            <a:r>
              <a:rPr lang="pl-PL" sz="2000" dirty="0" smtClean="0"/>
              <a:t>500,00 zł</a:t>
            </a:r>
          </a:p>
          <a:p>
            <a:r>
              <a:rPr lang="pl-PL" sz="2000" dirty="0"/>
              <a:t>Wykonawca: Przedsiębiorstwo Budownictwa Inżynieryjno-Specjalistycznego Spółka z o.o. ul. Kalinowa 6, 62-100 Wągrowiec</a:t>
            </a:r>
            <a:br>
              <a:rPr lang="pl-PL" sz="2000" dirty="0"/>
            </a:br>
            <a:r>
              <a:rPr lang="pl-PL" sz="2000" dirty="0" smtClean="0"/>
              <a:t>Zakres zadania:</a:t>
            </a:r>
          </a:p>
          <a:p>
            <a:r>
              <a:rPr lang="pl-PL" sz="2000" dirty="0" smtClean="0"/>
              <a:t>opracowanie </a:t>
            </a:r>
            <a:r>
              <a:rPr lang="pl-PL" sz="2000" dirty="0"/>
              <a:t>dokumentacji projektowej oraz wykonania robót budowlanych dla budowy </a:t>
            </a:r>
            <a:r>
              <a:rPr lang="pl-PL" sz="2000" dirty="0" smtClean="0"/>
              <a:t>tłocznej kanalizacji </a:t>
            </a:r>
            <a:r>
              <a:rPr lang="pl-PL" sz="2000" dirty="0"/>
              <a:t>sanitarnej </a:t>
            </a:r>
            <a:r>
              <a:rPr lang="pl-PL" sz="2000" dirty="0" smtClean="0"/>
              <a:t>wraz z przepompownią ścieków łączącej </a:t>
            </a:r>
            <a:r>
              <a:rPr lang="pl-PL" sz="2000" dirty="0"/>
              <a:t>miejscowości Parkowo, Józefinowo z miejscowością Garbatka </a:t>
            </a:r>
            <a:r>
              <a:rPr lang="pl-PL" sz="2000" dirty="0" smtClean="0"/>
              <a:t>i docelowo transport ścieków poprzez istniejącą sieć kanalizacyjną do oczyszczalni ścieków</a:t>
            </a:r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5405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pl-PL" sz="2000" b="1" u="sng" dirty="0"/>
              <a:t>Budowa kanalizacji Parkowo–Józefinowo–Garbatka z modernizacją instalacji obróbki osadów ściekowych w oczyszczalni w Rogoźnie oraz przebudową drogi w </a:t>
            </a:r>
            <a:r>
              <a:rPr lang="pl-PL" sz="2000" b="1" u="sng" dirty="0" smtClean="0"/>
              <a:t>Rudzie</a:t>
            </a:r>
            <a:endParaRPr lang="pl-PL" sz="2000" dirty="0" smtClean="0"/>
          </a:p>
          <a:p>
            <a:pPr marL="0" indent="0" algn="ctr">
              <a:buNone/>
            </a:pPr>
            <a:r>
              <a:rPr lang="pl-PL" sz="2000" dirty="0"/>
              <a:t>Modernizacja instalacji obróbki osadów ściekowych w oczyszczalni w </a:t>
            </a:r>
            <a:r>
              <a:rPr lang="pl-PL" sz="2000" dirty="0" smtClean="0"/>
              <a:t>Rogoźnie – zadanie w trakcie realizacji </a:t>
            </a:r>
          </a:p>
          <a:p>
            <a:r>
              <a:rPr lang="pl-PL" sz="2000" dirty="0" smtClean="0"/>
              <a:t>Umowa podpisana: 07.09.2023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umowy: 2 </a:t>
            </a:r>
            <a:r>
              <a:rPr lang="pl-PL" sz="2000" dirty="0"/>
              <a:t>392 350,00</a:t>
            </a:r>
            <a:endParaRPr lang="pl-PL" sz="2000" dirty="0" smtClean="0"/>
          </a:p>
          <a:p>
            <a:r>
              <a:rPr lang="pl-PL" sz="2000" dirty="0"/>
              <a:t>Wykonawca: </a:t>
            </a:r>
            <a:r>
              <a:rPr lang="pl-PL" sz="2000" dirty="0" err="1"/>
              <a:t>Aqua</a:t>
            </a:r>
            <a:r>
              <a:rPr lang="pl-PL" sz="2000" dirty="0"/>
              <a:t> </a:t>
            </a:r>
            <a:r>
              <a:rPr lang="pl-PL" sz="2000" dirty="0" err="1"/>
              <a:t>Processer</a:t>
            </a:r>
            <a:r>
              <a:rPr lang="pl-PL" sz="2000" dirty="0"/>
              <a:t> Spółka z </a:t>
            </a:r>
            <a:r>
              <a:rPr lang="pl-PL" sz="2000" dirty="0" smtClean="0"/>
              <a:t>o.o. ul</a:t>
            </a:r>
            <a:r>
              <a:rPr lang="pl-PL" sz="2000" dirty="0"/>
              <a:t>. Nadbrzeżna 17, 66-400 Gorzów </a:t>
            </a:r>
            <a:r>
              <a:rPr lang="pl-PL" sz="2000" dirty="0" err="1"/>
              <a:t>Wlkp</a:t>
            </a:r>
            <a:endParaRPr lang="pl-PL" sz="2000" dirty="0" smtClean="0"/>
          </a:p>
          <a:p>
            <a:r>
              <a:rPr lang="pl-PL" sz="2000" dirty="0" smtClean="0"/>
              <a:t>Zakres zadania</a:t>
            </a:r>
            <a:r>
              <a:rPr lang="pl-PL" sz="2000" dirty="0"/>
              <a:t>: </a:t>
            </a:r>
            <a:r>
              <a:rPr lang="pl-PL" sz="2000" dirty="0" smtClean="0"/>
              <a:t>zaprojektowanie, budowa, dostawa </a:t>
            </a:r>
            <a:r>
              <a:rPr lang="pl-PL" sz="2000" dirty="0"/>
              <a:t>i </a:t>
            </a:r>
            <a:r>
              <a:rPr lang="pl-PL" sz="2000" dirty="0" smtClean="0"/>
              <a:t>rozruch modernizowanej </a:t>
            </a:r>
            <a:r>
              <a:rPr lang="pl-PL" sz="2000" dirty="0"/>
              <a:t>części osadowej oczyszczalni ścieków w Rogoźnie oraz instalacji napowietrzającej</a:t>
            </a:r>
            <a:r>
              <a:rPr lang="pl-PL" sz="2000" dirty="0" smtClean="0"/>
              <a:t>. W </a:t>
            </a:r>
            <a:r>
              <a:rPr lang="pl-PL" sz="2000" dirty="0"/>
              <a:t>ramach modernizacji </a:t>
            </a:r>
            <a:r>
              <a:rPr lang="pl-PL" sz="2000" dirty="0" smtClean="0"/>
              <a:t>przewidziano </a:t>
            </a:r>
            <a:r>
              <a:rPr lang="pl-PL" sz="2000" dirty="0"/>
              <a:t>dostawę wraz z </a:t>
            </a:r>
            <a:r>
              <a:rPr lang="pl-PL" sz="2000" dirty="0" smtClean="0"/>
              <a:t>montażem: ciągu technologicznego do odwadniania osadów ściekowych, modernizację placu magazynowego oraz modernizację instalacji układu napowietrzania</a:t>
            </a:r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6323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pl-PL" sz="2000" b="1" u="sng" dirty="0"/>
              <a:t>Budowa kanalizacji Parkowo–Józefinowo–Garbatka z modernizacją instalacji obróbki osadów ściekowych w oczyszczalni w Rogoźnie oraz przebudową drogi w </a:t>
            </a:r>
            <a:r>
              <a:rPr lang="pl-PL" sz="2000" b="1" u="sng" dirty="0" smtClean="0"/>
              <a:t>Rudzie</a:t>
            </a:r>
            <a:endParaRPr lang="pl-PL" sz="2000" dirty="0" smtClean="0"/>
          </a:p>
          <a:p>
            <a:pPr marL="0" indent="0" algn="ctr">
              <a:buNone/>
            </a:pPr>
            <a:r>
              <a:rPr lang="pl-PL" sz="2000" dirty="0"/>
              <a:t>Przebudowa drogi w </a:t>
            </a:r>
            <a:r>
              <a:rPr lang="pl-PL" sz="2000" dirty="0" smtClean="0"/>
              <a:t>Rudzie – zadanie zakończone</a:t>
            </a:r>
            <a:endParaRPr lang="pl-PL" sz="2000" dirty="0"/>
          </a:p>
          <a:p>
            <a:r>
              <a:rPr lang="pl-PL" sz="2000" dirty="0" smtClean="0"/>
              <a:t>Umowa podpisana: 27.06.2023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278 </a:t>
            </a:r>
            <a:r>
              <a:rPr lang="pl-PL" sz="2000" dirty="0" smtClean="0"/>
              <a:t>417,88 zł</a:t>
            </a:r>
          </a:p>
          <a:p>
            <a:r>
              <a:rPr lang="pl-PL" sz="2000" dirty="0"/>
              <a:t>Wykonawca: </a:t>
            </a:r>
            <a:r>
              <a:rPr lang="pl-PL" sz="2000" dirty="0" err="1"/>
              <a:t>Bimex</a:t>
            </a:r>
            <a:r>
              <a:rPr lang="pl-PL" sz="2000" dirty="0"/>
              <a:t> Spółka z o.o. Spółka </a:t>
            </a:r>
            <a:r>
              <a:rPr lang="pl-PL" sz="2000" dirty="0" smtClean="0"/>
              <a:t>Komandytowa, ul</a:t>
            </a:r>
            <a:r>
              <a:rPr lang="pl-PL" sz="2000" dirty="0"/>
              <a:t>. Fabryczna 7, 64-610 Rogoźno</a:t>
            </a:r>
          </a:p>
          <a:p>
            <a:r>
              <a:rPr lang="pl-PL" sz="2000" dirty="0" smtClean="0"/>
              <a:t>Zakres zadania: długość  200 m</a:t>
            </a:r>
            <a:endParaRPr lang="pl-PL" sz="2000" dirty="0"/>
          </a:p>
          <a:p>
            <a:r>
              <a:rPr lang="pl-PL" sz="2000" dirty="0"/>
              <a:t>Wykonanie nawierzchni jezdni z </a:t>
            </a:r>
            <a:r>
              <a:rPr lang="pl-PL" sz="2000" dirty="0" smtClean="0"/>
              <a:t>betonowej kostki brukowej</a:t>
            </a:r>
            <a:endParaRPr lang="pl-PL" sz="2000" dirty="0"/>
          </a:p>
          <a:p>
            <a:r>
              <a:rPr lang="pl-PL" sz="2000" dirty="0" smtClean="0"/>
              <a:t>Wykonanie nawierzchni jezdni z przepuszczalnej kostki </a:t>
            </a:r>
            <a:r>
              <a:rPr lang="pl-PL" sz="2000" dirty="0" err="1" smtClean="0"/>
              <a:t>brutkowej</a:t>
            </a:r>
            <a:endParaRPr lang="pl-PL" sz="2000" dirty="0"/>
          </a:p>
          <a:p>
            <a:r>
              <a:rPr lang="pl-PL" sz="2000" dirty="0"/>
              <a:t>Wykonanie </a:t>
            </a:r>
            <a:r>
              <a:rPr lang="pl-PL" sz="2000" dirty="0" smtClean="0"/>
              <a:t>krawężników betonowych najazdowych</a:t>
            </a:r>
          </a:p>
          <a:p>
            <a:r>
              <a:rPr lang="pl-PL" sz="2000" dirty="0" smtClean="0"/>
              <a:t>Wykonanie betonowego obrzeża chodników</a:t>
            </a:r>
            <a:endParaRPr lang="pl-PL" sz="2000" dirty="0"/>
          </a:p>
          <a:p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8953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pl-PL" sz="2000" b="1" u="sng" dirty="0"/>
              <a:t>Przebudowa ul. Majora Biskupskiego w </a:t>
            </a:r>
            <a:r>
              <a:rPr lang="pl-PL" sz="2000" b="1" u="sng" dirty="0" smtClean="0"/>
              <a:t>Rogoźnie</a:t>
            </a:r>
          </a:p>
          <a:p>
            <a:pPr marL="0" indent="0" algn="ctr">
              <a:buNone/>
            </a:pPr>
            <a:r>
              <a:rPr lang="pl-PL" sz="2000" dirty="0" smtClean="0"/>
              <a:t>zadanie zakończone</a:t>
            </a:r>
            <a:endParaRPr lang="pl-PL" sz="2000" dirty="0"/>
          </a:p>
          <a:p>
            <a:r>
              <a:rPr lang="pl-PL" sz="2000" dirty="0" smtClean="0"/>
              <a:t>Umowa podpisana: 31.07.2023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348 866,83 zł</a:t>
            </a:r>
            <a:endParaRPr lang="pl-PL" sz="2000" dirty="0" smtClean="0"/>
          </a:p>
          <a:p>
            <a:r>
              <a:rPr lang="pl-PL" sz="2000" dirty="0"/>
              <a:t>Wykonawca: Szymon Włodarczyk Przedsiębiorstwo </a:t>
            </a:r>
            <a:r>
              <a:rPr lang="pl-PL" sz="2000" dirty="0" smtClean="0"/>
              <a:t>Budowlano-Drogowe ul</a:t>
            </a:r>
            <a:r>
              <a:rPr lang="pl-PL" sz="2000" dirty="0"/>
              <a:t>. Potulicka </a:t>
            </a:r>
            <a:r>
              <a:rPr lang="pl-PL" sz="2000" dirty="0" smtClean="0"/>
              <a:t>10/5 64-610 Rogoźno</a:t>
            </a:r>
          </a:p>
          <a:p>
            <a:r>
              <a:rPr lang="pl-PL" sz="2000" dirty="0" smtClean="0"/>
              <a:t>Zakres zadania: </a:t>
            </a:r>
          </a:p>
          <a:p>
            <a:r>
              <a:rPr lang="pl-PL" sz="2000" dirty="0" smtClean="0"/>
              <a:t>długość  246 m</a:t>
            </a:r>
          </a:p>
          <a:p>
            <a:r>
              <a:rPr lang="pl-PL" sz="2000" dirty="0" smtClean="0"/>
              <a:t>Wykonanie </a:t>
            </a:r>
            <a:r>
              <a:rPr lang="pl-PL" sz="2000" dirty="0"/>
              <a:t>frezowania,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wykonanie </a:t>
            </a:r>
            <a:r>
              <a:rPr lang="pl-PL" sz="2000" dirty="0"/>
              <a:t>rozbiórki </a:t>
            </a:r>
            <a:r>
              <a:rPr lang="pl-PL" sz="2000" dirty="0" smtClean="0"/>
              <a:t>nawierzchni</a:t>
            </a:r>
          </a:p>
          <a:p>
            <a:pPr marL="0" indent="0">
              <a:buNone/>
            </a:pPr>
            <a:r>
              <a:rPr lang="pl-PL" sz="2000" dirty="0" smtClean="0"/>
              <a:t>postojowych</a:t>
            </a:r>
            <a:r>
              <a:rPr lang="pl-PL" sz="2000" dirty="0"/>
              <a:t>, </a:t>
            </a:r>
            <a:r>
              <a:rPr lang="pl-PL" sz="2000" dirty="0" smtClean="0"/>
              <a:t>wykonanie krawężników</a:t>
            </a:r>
            <a:r>
              <a:rPr lang="pl-PL" sz="2000" dirty="0"/>
              <a:t>, </a:t>
            </a:r>
            <a:r>
              <a:rPr lang="pl-PL" sz="2000" dirty="0" smtClean="0"/>
              <a:t>budowa </a:t>
            </a:r>
            <a:r>
              <a:rPr lang="pl-PL" sz="2000" dirty="0"/>
              <a:t>i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przebudowa </a:t>
            </a:r>
            <a:r>
              <a:rPr lang="pl-PL" sz="2000" dirty="0"/>
              <a:t>chodników, </a:t>
            </a:r>
            <a:r>
              <a:rPr lang="pl-PL" sz="2000" dirty="0" smtClean="0"/>
              <a:t>przebudowa </a:t>
            </a:r>
          </a:p>
          <a:p>
            <a:pPr marL="0" indent="0">
              <a:buNone/>
            </a:pPr>
            <a:r>
              <a:rPr lang="pl-PL" sz="2000" dirty="0" smtClean="0"/>
              <a:t>miejsc </a:t>
            </a:r>
            <a:r>
              <a:rPr lang="pl-PL" sz="2000" dirty="0"/>
              <a:t>postojowych oraz </a:t>
            </a:r>
            <a:r>
              <a:rPr lang="pl-PL" sz="2000" dirty="0" smtClean="0"/>
              <a:t>wykonanie </a:t>
            </a:r>
          </a:p>
          <a:p>
            <a:pPr marL="0" indent="0">
              <a:buNone/>
            </a:pPr>
            <a:r>
              <a:rPr lang="pl-PL" sz="2000" dirty="0" smtClean="0"/>
              <a:t>warstwy </a:t>
            </a:r>
            <a:r>
              <a:rPr lang="pl-PL" sz="2000" dirty="0"/>
              <a:t>ścieralnej nawierzchni ulicy</a:t>
            </a:r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2050" name="Picture 2" descr="C:\Users\jdworzanski\Desktop\Kuba\Promocja\Zdjęcia drogi\IMG20231019075109+ Biskupskieg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90265"/>
            <a:ext cx="4104456" cy="23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99070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pl-PL" sz="2000" b="1" u="sng" dirty="0" smtClean="0"/>
              <a:t>Wykonanie chodnika przy drodze nr 273520P od drogi 272514P do świetlicy wiejskiej w miejscowości Gościejewo</a:t>
            </a:r>
          </a:p>
          <a:p>
            <a:pPr marL="0" indent="0" algn="ctr">
              <a:buNone/>
            </a:pPr>
            <a:r>
              <a:rPr lang="pl-PL" sz="2000" dirty="0" smtClean="0"/>
              <a:t>zadanie zakończone</a:t>
            </a:r>
            <a:endParaRPr lang="pl-PL" sz="2000" dirty="0"/>
          </a:p>
          <a:p>
            <a:r>
              <a:rPr lang="pl-PL" sz="2000" dirty="0" smtClean="0"/>
              <a:t>Umowa podpisana: 13.04.2023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</a:t>
            </a:r>
            <a:r>
              <a:rPr lang="pl-PL" sz="2000" dirty="0" smtClean="0"/>
              <a:t>87 000,00 zł</a:t>
            </a:r>
          </a:p>
          <a:p>
            <a:r>
              <a:rPr lang="pl-PL" sz="2000" dirty="0"/>
              <a:t>Wykonawca: Szymon Włodarczyk Przedsiębiorstwo Budowlano – Drogowe Cieśle ul. Potulicka 10/5, 64-610 Rogoźno</a:t>
            </a:r>
            <a:endParaRPr lang="pl-PL" sz="2000" dirty="0" smtClean="0"/>
          </a:p>
          <a:p>
            <a:r>
              <a:rPr lang="pl-PL" sz="2000" dirty="0" smtClean="0"/>
              <a:t>Zakres zadania: </a:t>
            </a:r>
          </a:p>
          <a:p>
            <a:r>
              <a:rPr lang="pl-PL" sz="2000" dirty="0" smtClean="0"/>
              <a:t>Przebudowa chodnika o długości 105 m od drogi gminnej 273520P do świetlicy wiejskiej w miejscowości Gościejewo: roboty rozbiórkowe, ziemne, ustawienie krawężników i oporników, wykonanie podbudowy i nawierzchni z kostki betonowej wraz z oznakowaniem poziomym i pionowym.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9415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pl-PL" sz="2000" b="1" u="sng" dirty="0" smtClean="0"/>
              <a:t>Przebudowa chodnika na ul. Wojska Polskiego w miejscowości Rogoźno</a:t>
            </a:r>
          </a:p>
          <a:p>
            <a:pPr marL="0" indent="0" algn="ctr">
              <a:buNone/>
            </a:pPr>
            <a:r>
              <a:rPr lang="pl-PL" sz="2000" dirty="0" smtClean="0"/>
              <a:t>zadanie w trakcie realizacji</a:t>
            </a:r>
            <a:endParaRPr lang="pl-PL" sz="2000" dirty="0"/>
          </a:p>
          <a:p>
            <a:r>
              <a:rPr lang="pl-PL" sz="2000" dirty="0" smtClean="0"/>
              <a:t>Umowa podpisana: 30.11.2023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343 888,28 </a:t>
            </a:r>
            <a:r>
              <a:rPr lang="pl-PL" sz="2000" dirty="0" smtClean="0"/>
              <a:t>zł</a:t>
            </a:r>
          </a:p>
          <a:p>
            <a:r>
              <a:rPr lang="pl-PL" sz="2000" dirty="0"/>
              <a:t>Wykonawca: BIMEX Spółka z o. o Spółka </a:t>
            </a:r>
            <a:r>
              <a:rPr lang="pl-PL" sz="2000" dirty="0" smtClean="0"/>
              <a:t>Komandytowa  ul</a:t>
            </a:r>
            <a:r>
              <a:rPr lang="pl-PL" sz="2000" dirty="0"/>
              <a:t>. Fabryczna 7, 64-610 Rogoźno</a:t>
            </a:r>
            <a:endParaRPr lang="pl-PL" sz="2000" dirty="0" smtClean="0"/>
          </a:p>
          <a:p>
            <a:r>
              <a:rPr lang="pl-PL" sz="2000" dirty="0" smtClean="0"/>
              <a:t>Zakres zadania:  długość ok. 345 m</a:t>
            </a:r>
          </a:p>
          <a:p>
            <a:r>
              <a:rPr lang="pl-PL" sz="2000" dirty="0" smtClean="0"/>
              <a:t>Przebudowa i budowa </a:t>
            </a:r>
            <a:r>
              <a:rPr lang="pl-PL" sz="2000" dirty="0"/>
              <a:t>chodnika z kostki </a:t>
            </a:r>
            <a:r>
              <a:rPr lang="pl-PL" sz="2000" dirty="0" smtClean="0"/>
              <a:t> betonowej </a:t>
            </a:r>
            <a:r>
              <a:rPr lang="pl-PL" sz="2000" dirty="0"/>
              <a:t>wraz z budową zjazdów do </a:t>
            </a:r>
            <a:r>
              <a:rPr lang="pl-PL" sz="2000" dirty="0" smtClean="0"/>
              <a:t> istniejących </a:t>
            </a:r>
            <a:r>
              <a:rPr lang="pl-PL" sz="2000" dirty="0"/>
              <a:t>posesji od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skrzyżowania z </a:t>
            </a:r>
            <a:r>
              <a:rPr lang="pl-PL" sz="2000" dirty="0"/>
              <a:t>ul. Garbacką w Rogoźnie do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skrzyżowania z </a:t>
            </a:r>
            <a:r>
              <a:rPr lang="pl-PL" sz="2000" dirty="0"/>
              <a:t>ul. </a:t>
            </a:r>
            <a:r>
              <a:rPr lang="pl-PL" sz="2000" dirty="0" smtClean="0"/>
              <a:t>Dworcową</a:t>
            </a:r>
          </a:p>
          <a:p>
            <a:r>
              <a:rPr lang="pl-PL" sz="2000" dirty="0"/>
              <a:t>Zadanie </a:t>
            </a:r>
            <a:r>
              <a:rPr lang="pl-PL" sz="2000" dirty="0" smtClean="0"/>
              <a:t>dofinansowane w wysokości </a:t>
            </a:r>
            <a:r>
              <a:rPr lang="pl-PL" sz="2000" dirty="0"/>
              <a:t>80%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 </a:t>
            </a:r>
            <a:r>
              <a:rPr lang="pl-PL" sz="2000" dirty="0"/>
              <a:t>ramach Rządowego Funduszu Rozwoju Dróg</a:t>
            </a:r>
            <a:endParaRPr lang="pl-P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1026" name="Picture 2" descr="C:\Users\jdworzanski\Desktop\Kuba\Promocja\Zdjęcia drogi\IMG20231212101741bWojska Polskieg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610" y="4467712"/>
            <a:ext cx="3247878" cy="182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66953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pl-PL" sz="2000" b="1" u="sng" dirty="0"/>
              <a:t>Poprawa bezpieczeństwa w obszarze oddziaływania dla pieszych w ciągu ulicy Fabrycznej</a:t>
            </a:r>
            <a:endParaRPr lang="pl-PL" sz="2000" b="1" u="sng" dirty="0" smtClean="0"/>
          </a:p>
          <a:p>
            <a:pPr marL="0" indent="0" algn="ctr">
              <a:buNone/>
            </a:pPr>
            <a:r>
              <a:rPr lang="pl-PL" sz="2000" dirty="0" smtClean="0"/>
              <a:t>zadanie w trakcie realizacji</a:t>
            </a:r>
            <a:endParaRPr lang="pl-PL" sz="2000" dirty="0"/>
          </a:p>
          <a:p>
            <a:r>
              <a:rPr lang="pl-PL" sz="2000" dirty="0" smtClean="0"/>
              <a:t>Umowa podpisana: 30.11.2023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106 065,85 </a:t>
            </a:r>
            <a:r>
              <a:rPr lang="pl-PL" sz="2000" dirty="0" smtClean="0"/>
              <a:t>zł</a:t>
            </a:r>
          </a:p>
          <a:p>
            <a:r>
              <a:rPr lang="pl-PL" sz="2000" dirty="0"/>
              <a:t>Wykonawca: BIMEX Spółka z o. o Spółka </a:t>
            </a:r>
            <a:r>
              <a:rPr lang="pl-PL" sz="2000" dirty="0" smtClean="0"/>
              <a:t>Komandytowa  ul</a:t>
            </a:r>
            <a:r>
              <a:rPr lang="pl-PL" sz="2000" dirty="0"/>
              <a:t>. Fabryczna 7, 64-610 Rogoźno</a:t>
            </a:r>
            <a:endParaRPr lang="pl-PL" sz="2000" dirty="0" smtClean="0"/>
          </a:p>
          <a:p>
            <a:r>
              <a:rPr lang="pl-PL" sz="2000" dirty="0" smtClean="0"/>
              <a:t>Zakres zadania: </a:t>
            </a:r>
          </a:p>
          <a:p>
            <a:r>
              <a:rPr lang="pl-PL" sz="2000" dirty="0" smtClean="0"/>
              <a:t>przebudowa </a:t>
            </a:r>
            <a:r>
              <a:rPr lang="pl-PL" sz="2000" dirty="0"/>
              <a:t>dwóch istniejących przejść dla pieszych poprzez wbudowanie płytek integracyjnych dla niewidomych, wykonanie oświetlenia przejść dla pieszych, a także wykonanie oznakowania poziomego i </a:t>
            </a:r>
            <a:r>
              <a:rPr lang="pl-PL" sz="2000" dirty="0" smtClean="0"/>
              <a:t>pionowego</a:t>
            </a:r>
          </a:p>
          <a:p>
            <a:r>
              <a:rPr lang="pl-PL" sz="2000" dirty="0"/>
              <a:t>Zadanie dofinansowane w wysokości 80% w ramach </a:t>
            </a:r>
            <a:r>
              <a:rPr lang="pl-PL" sz="2000" dirty="0" smtClean="0"/>
              <a:t>Rządowego Funduszu Rozwoju Dróg</a:t>
            </a: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2496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pl-PL" sz="2000" b="1" u="sng" dirty="0"/>
              <a:t>Poprawa bezpieczeństwa w obszarze oddziaływania dla pieszych w ciągu ulicy </a:t>
            </a:r>
            <a:r>
              <a:rPr lang="pl-PL" sz="2000" b="1" u="sng" dirty="0" smtClean="0"/>
              <a:t>Seminarialnej</a:t>
            </a:r>
          </a:p>
          <a:p>
            <a:pPr marL="0" indent="0" algn="ctr">
              <a:buNone/>
            </a:pPr>
            <a:r>
              <a:rPr lang="pl-PL" sz="2000" dirty="0" smtClean="0"/>
              <a:t>zadanie w trakcie realizacji</a:t>
            </a:r>
            <a:endParaRPr lang="pl-PL" sz="2000" dirty="0"/>
          </a:p>
          <a:p>
            <a:r>
              <a:rPr lang="pl-PL" sz="2000" dirty="0" smtClean="0"/>
              <a:t>Umowa podpisana: 30.11.2023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135 793,85 </a:t>
            </a:r>
            <a:r>
              <a:rPr lang="pl-PL" sz="2000" dirty="0" smtClean="0"/>
              <a:t>zł</a:t>
            </a:r>
          </a:p>
          <a:p>
            <a:r>
              <a:rPr lang="pl-PL" sz="2000" dirty="0"/>
              <a:t>Wykonawca:  K Power Karol Ignasiak ul. Topazowa 2, 64-610 Rogoźno</a:t>
            </a:r>
          </a:p>
          <a:p>
            <a:r>
              <a:rPr lang="pl-PL" sz="2000" dirty="0" smtClean="0"/>
              <a:t>Zakres zadania: </a:t>
            </a:r>
          </a:p>
          <a:p>
            <a:r>
              <a:rPr lang="pl-PL" sz="2000" dirty="0" smtClean="0"/>
              <a:t>Przebudowa trzech </a:t>
            </a:r>
            <a:r>
              <a:rPr lang="pl-PL" sz="2000" dirty="0"/>
              <a:t>istniejących przejść dla pieszych poprzez wbudowanie płytek integracyjnych dla niewidomych, wykonanie oświetlenia przejść dla pieszych, a także wykonanie oznakowania poziomego i </a:t>
            </a:r>
            <a:r>
              <a:rPr lang="pl-PL" sz="2000" dirty="0" smtClean="0"/>
              <a:t>pionowego</a:t>
            </a:r>
          </a:p>
          <a:p>
            <a:r>
              <a:rPr lang="pl-PL" sz="2000" dirty="0"/>
              <a:t>Zadanie dofinansowane w wysokości 80% w ramach Rządowego Funduszu Rozwoju </a:t>
            </a:r>
            <a:r>
              <a:rPr lang="pl-PL" sz="2000" dirty="0" smtClean="0"/>
              <a:t>Dróg</a:t>
            </a: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7609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pl-PL" sz="2000" b="1" u="sng" dirty="0"/>
              <a:t>Rewitalizujemy centrum wielkopolskiej wsi – budujemy boisko do siatkówki z urządzeniem </a:t>
            </a:r>
            <a:r>
              <a:rPr lang="pl-PL" sz="2000" b="1" u="sng" dirty="0" err="1"/>
              <a:t>street</a:t>
            </a:r>
            <a:r>
              <a:rPr lang="pl-PL" sz="2000" b="1" u="sng" dirty="0"/>
              <a:t> </a:t>
            </a:r>
            <a:r>
              <a:rPr lang="pl-PL" sz="2000" b="1" u="sng" dirty="0" err="1"/>
              <a:t>workout</a:t>
            </a:r>
            <a:r>
              <a:rPr lang="pl-PL" sz="2000" b="1" u="sng" dirty="0"/>
              <a:t> i siłownią zewnętrzną w </a:t>
            </a:r>
            <a:r>
              <a:rPr lang="pl-PL" sz="2000" b="1" u="sng" dirty="0" smtClean="0"/>
              <a:t>Parkowie</a:t>
            </a:r>
          </a:p>
          <a:p>
            <a:pPr marL="0" indent="0" algn="ctr">
              <a:buNone/>
            </a:pPr>
            <a:r>
              <a:rPr lang="pl-PL" sz="2000" dirty="0" smtClean="0"/>
              <a:t>zadanie zakończone</a:t>
            </a:r>
            <a:endParaRPr lang="pl-PL" sz="2000" dirty="0"/>
          </a:p>
          <a:p>
            <a:r>
              <a:rPr lang="pl-PL" sz="2000" dirty="0" smtClean="0"/>
              <a:t>Umowa podpisana: 22.09.2023 r.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</a:t>
            </a:r>
            <a:r>
              <a:rPr lang="pl-PL" sz="2000" dirty="0" smtClean="0"/>
              <a:t>110 577,00 </a:t>
            </a:r>
            <a:r>
              <a:rPr lang="pl-PL" sz="2000" dirty="0"/>
              <a:t>zł</a:t>
            </a:r>
            <a:endParaRPr lang="pl-PL" sz="2000" dirty="0" smtClean="0"/>
          </a:p>
          <a:p>
            <a:r>
              <a:rPr lang="pl-PL" sz="2000" dirty="0"/>
              <a:t>Wykonawca: 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4STB </a:t>
            </a:r>
            <a:r>
              <a:rPr lang="pl-PL" sz="2000" dirty="0"/>
              <a:t>Sp. z o. </a:t>
            </a:r>
            <a:r>
              <a:rPr lang="pl-PL" sz="2000" dirty="0" smtClean="0"/>
              <a:t>o </a:t>
            </a:r>
          </a:p>
          <a:p>
            <a:pPr marL="0" indent="0">
              <a:buNone/>
            </a:pPr>
            <a:r>
              <a:rPr lang="pl-PL" sz="2000" dirty="0" smtClean="0"/>
              <a:t>Szymon Stoszek, </a:t>
            </a:r>
          </a:p>
          <a:p>
            <a:pPr marL="0" indent="0">
              <a:buNone/>
            </a:pPr>
            <a:r>
              <a:rPr lang="pl-PL" sz="2000" dirty="0" smtClean="0"/>
              <a:t>ul</a:t>
            </a:r>
            <a:r>
              <a:rPr lang="pl-PL" sz="2000" dirty="0"/>
              <a:t>. Osadnicza </a:t>
            </a:r>
            <a:r>
              <a:rPr lang="pl-PL" sz="2000" dirty="0" smtClean="0"/>
              <a:t>35, </a:t>
            </a:r>
          </a:p>
          <a:p>
            <a:pPr marL="0" indent="0">
              <a:buNone/>
            </a:pPr>
            <a:r>
              <a:rPr lang="pl-PL" sz="2000" dirty="0" smtClean="0"/>
              <a:t>65-785 </a:t>
            </a:r>
            <a:r>
              <a:rPr lang="pl-PL" sz="2000" dirty="0"/>
              <a:t>Zielona </a:t>
            </a:r>
            <a:r>
              <a:rPr lang="pl-PL" sz="2000" dirty="0" smtClean="0"/>
              <a:t>Góra</a:t>
            </a: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09125"/>
            <a:ext cx="5688632" cy="256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4441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sz="2000" b="1" u="sng" dirty="0" smtClean="0"/>
              <a:t>Kompleksowa </a:t>
            </a:r>
            <a:r>
              <a:rPr lang="pl-PL" sz="2000" b="1" u="sng" dirty="0"/>
              <a:t>termomodernizacja budynków szkół podstawowych na terenie Gminy </a:t>
            </a:r>
            <a:r>
              <a:rPr lang="pl-PL" sz="2000" b="1" u="sng" dirty="0" smtClean="0"/>
              <a:t>Rogoźno</a:t>
            </a:r>
          </a:p>
          <a:p>
            <a:pPr marL="0" indent="0">
              <a:buNone/>
            </a:pPr>
            <a:r>
              <a:rPr lang="pl-PL" sz="2000" dirty="0" smtClean="0"/>
              <a:t>Zakres rzeczowy zadania we wszystkich trzech szkołach podstawowych:</a:t>
            </a:r>
          </a:p>
          <a:p>
            <a:r>
              <a:rPr lang="pl-PL" sz="2000" dirty="0" smtClean="0"/>
              <a:t>wymiana stolarki okiennej i drzwiowej,</a:t>
            </a:r>
          </a:p>
          <a:p>
            <a:r>
              <a:rPr lang="pl-PL" sz="2000" dirty="0" smtClean="0"/>
              <a:t>docieplenie ścian i stropodachów warstwą izolacji,</a:t>
            </a:r>
          </a:p>
          <a:p>
            <a:r>
              <a:rPr lang="pl-PL" sz="2000" dirty="0" smtClean="0"/>
              <a:t>modernizacja instalacji grzewczej (nowe kotły, wymiana grzejników),</a:t>
            </a:r>
          </a:p>
          <a:p>
            <a:r>
              <a:rPr lang="pl-PL" sz="2000" dirty="0"/>
              <a:t>w</a:t>
            </a:r>
            <a:r>
              <a:rPr lang="pl-PL" sz="2000" dirty="0" smtClean="0"/>
              <a:t>ymiana opraw oświetleniowych na energooszczędne LED,</a:t>
            </a:r>
          </a:p>
          <a:p>
            <a:r>
              <a:rPr lang="pl-PL" sz="2000" dirty="0"/>
              <a:t>m</a:t>
            </a:r>
            <a:r>
              <a:rPr lang="pl-PL" sz="2000" dirty="0" smtClean="0"/>
              <a:t>ontaż instalacji fotowoltaicznej,</a:t>
            </a:r>
          </a:p>
          <a:p>
            <a:r>
              <a:rPr lang="pl-PL" sz="2000" dirty="0"/>
              <a:t>m</a:t>
            </a:r>
            <a:r>
              <a:rPr lang="pl-PL" sz="2000" dirty="0" smtClean="0"/>
              <a:t>ontaż instalacji wentylacji mechanicznej </a:t>
            </a:r>
            <a:r>
              <a:rPr lang="pl-PL" sz="2000" dirty="0" err="1" smtClean="0"/>
              <a:t>nawiewno</a:t>
            </a:r>
            <a:r>
              <a:rPr lang="pl-PL" sz="2000" dirty="0" smtClean="0"/>
              <a:t>-wywiewnej z odzyskiem ciepła,</a:t>
            </a:r>
          </a:p>
          <a:p>
            <a:r>
              <a:rPr lang="pl-PL" sz="2000" dirty="0"/>
              <a:t>p</a:t>
            </a:r>
            <a:r>
              <a:rPr lang="pl-PL" sz="2000" dirty="0" smtClean="0"/>
              <a:t>ozostałe roboty blacharskie, remontowe i towarzyszące.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3880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pl-PL" sz="2000" b="1" u="sng" dirty="0"/>
              <a:t>Rewitalizujemy centrum wielkopolskiej wsi – budujemy boisko do siatkówki z urządzeniem </a:t>
            </a:r>
            <a:r>
              <a:rPr lang="pl-PL" sz="2000" b="1" u="sng" dirty="0" err="1"/>
              <a:t>street</a:t>
            </a:r>
            <a:r>
              <a:rPr lang="pl-PL" sz="2000" b="1" u="sng" dirty="0"/>
              <a:t> </a:t>
            </a:r>
            <a:r>
              <a:rPr lang="pl-PL" sz="2000" b="1" u="sng" dirty="0" err="1"/>
              <a:t>workout</a:t>
            </a:r>
            <a:r>
              <a:rPr lang="pl-PL" sz="2000" b="1" u="sng" dirty="0"/>
              <a:t> i siłownią zewnętrzną w </a:t>
            </a:r>
            <a:r>
              <a:rPr lang="pl-PL" sz="2000" b="1" u="sng" dirty="0" smtClean="0"/>
              <a:t>Parkowie</a:t>
            </a:r>
          </a:p>
          <a:p>
            <a:pPr marL="0" indent="0" algn="ctr">
              <a:buNone/>
            </a:pPr>
            <a:r>
              <a:rPr lang="pl-PL" sz="2000" dirty="0" smtClean="0"/>
              <a:t>zadanie zakończone</a:t>
            </a:r>
            <a:endParaRPr lang="pl-PL" sz="2000" dirty="0"/>
          </a:p>
          <a:p>
            <a:r>
              <a:rPr lang="pl-PL" sz="2000" dirty="0" smtClean="0"/>
              <a:t>Zakres zadania: </a:t>
            </a:r>
          </a:p>
          <a:p>
            <a:r>
              <a:rPr lang="pl-PL" sz="2000" dirty="0"/>
              <a:t>ogrodzenie terenu </a:t>
            </a:r>
            <a:r>
              <a:rPr lang="pl-PL" sz="2000" dirty="0" smtClean="0"/>
              <a:t>panelowym </a:t>
            </a:r>
            <a:r>
              <a:rPr lang="pl-PL" sz="2000" dirty="0"/>
              <a:t>płotem z bramą oraz dwiema furtkami, </a:t>
            </a:r>
            <a:r>
              <a:rPr lang="pl-PL" sz="2000" dirty="0" smtClean="0"/>
              <a:t>przygotowanie terenu, montaż urządzenia </a:t>
            </a:r>
            <a:r>
              <a:rPr lang="pl-PL" sz="2000" dirty="0" err="1"/>
              <a:t>street</a:t>
            </a:r>
            <a:r>
              <a:rPr lang="pl-PL" sz="2000" dirty="0"/>
              <a:t> </a:t>
            </a:r>
            <a:r>
              <a:rPr lang="pl-PL" sz="2000" dirty="0" err="1"/>
              <a:t>workout</a:t>
            </a:r>
            <a:r>
              <a:rPr lang="pl-PL" sz="2000" dirty="0"/>
              <a:t> i </a:t>
            </a:r>
            <a:r>
              <a:rPr lang="pl-PL" sz="2000" dirty="0" smtClean="0"/>
              <a:t>elementów </a:t>
            </a:r>
            <a:r>
              <a:rPr lang="pl-PL" sz="2000" dirty="0"/>
              <a:t>siłowni zewnętrznej, odnowiono bramki do piłki nożnej i postawiono </a:t>
            </a:r>
            <a:r>
              <a:rPr lang="pl-PL" sz="2000" dirty="0" err="1"/>
              <a:t>piłkochwyty</a:t>
            </a:r>
            <a:r>
              <a:rPr lang="pl-PL" sz="2000" dirty="0"/>
              <a:t>, ponownie urządzono boisko do siatkówki plażowej wraz z nawiezieniem piasku oraz zamontowaniem słupków do </a:t>
            </a:r>
            <a:r>
              <a:rPr lang="pl-PL" sz="2000" dirty="0" smtClean="0"/>
              <a:t>siatki.</a:t>
            </a:r>
          </a:p>
          <a:p>
            <a:r>
              <a:rPr lang="pl-PL" sz="2000" dirty="0"/>
              <a:t>Zadanie dofinansowane przez Samorząd Województwa Wielkopolskiego w  XIII edycji konkursu "Pięknieje wielkopolska wieś" w ramach Wielkopolskiej Odnowy </a:t>
            </a:r>
            <a:r>
              <a:rPr lang="pl-PL" sz="2000" dirty="0" smtClean="0"/>
              <a:t>Wsi w </a:t>
            </a:r>
            <a:r>
              <a:rPr lang="pl-PL" sz="2000" dirty="0"/>
              <a:t>wysokości </a:t>
            </a:r>
            <a:r>
              <a:rPr lang="pl-PL" sz="2000" dirty="0" smtClean="0"/>
              <a:t>70 000 zł</a:t>
            </a: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3217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628800"/>
            <a:ext cx="8077200" cy="470361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pl-PL" sz="2000" b="1" u="sng" dirty="0" smtClean="0"/>
              <a:t>Samochód pożarniczy dla OSP Rogoźno</a:t>
            </a:r>
          </a:p>
          <a:p>
            <a:pPr marL="0" indent="0" algn="ctr">
              <a:buNone/>
            </a:pPr>
            <a:r>
              <a:rPr lang="pl-PL" sz="2000" dirty="0" smtClean="0"/>
              <a:t>zadanie zakończone</a:t>
            </a:r>
            <a:endParaRPr lang="pl-PL" sz="2000" dirty="0"/>
          </a:p>
          <a:p>
            <a:r>
              <a:rPr lang="pl-PL" sz="2000" dirty="0" smtClean="0"/>
              <a:t>Wartość dofinansowania: 675 880,00 zł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 1 175 880,00zł</a:t>
            </a:r>
            <a:endParaRPr lang="pl-PL" sz="2000" dirty="0" smtClean="0"/>
          </a:p>
          <a:p>
            <a:r>
              <a:rPr lang="pl-PL" sz="2000" dirty="0"/>
              <a:t>Wykonawca:  SZCZĘŚNIAK </a:t>
            </a:r>
            <a:r>
              <a:rPr lang="pl-PL" sz="2000" dirty="0" smtClean="0"/>
              <a:t>Pojazdy Specjalne </a:t>
            </a:r>
            <a:r>
              <a:rPr lang="pl-PL" sz="2000" dirty="0"/>
              <a:t>Spółka z </a:t>
            </a:r>
            <a:r>
              <a:rPr lang="pl-PL" sz="2000" dirty="0" smtClean="0"/>
              <a:t>o.o., </a:t>
            </a:r>
          </a:p>
          <a:p>
            <a:pPr marL="0" indent="0">
              <a:buNone/>
            </a:pPr>
            <a:r>
              <a:rPr lang="pl-PL" sz="2000" dirty="0" smtClean="0"/>
              <a:t>ul</a:t>
            </a:r>
            <a:r>
              <a:rPr lang="pl-PL" sz="2000" dirty="0"/>
              <a:t>. Bestwińska 105A</a:t>
            </a:r>
            <a:r>
              <a:rPr lang="pl-PL" sz="2000" dirty="0" smtClean="0"/>
              <a:t>, 43-346 </a:t>
            </a:r>
            <a:r>
              <a:rPr lang="pl-PL" sz="2000" dirty="0"/>
              <a:t>Bielsko - Biała</a:t>
            </a:r>
          </a:p>
          <a:p>
            <a:r>
              <a:rPr lang="pl-PL" sz="2000" dirty="0" smtClean="0"/>
              <a:t>Zakres zadania: </a:t>
            </a:r>
          </a:p>
          <a:p>
            <a:pPr marL="0" indent="0">
              <a:buNone/>
            </a:pPr>
            <a:r>
              <a:rPr lang="pl-PL" sz="2000" dirty="0"/>
              <a:t>Zakup fabrycznie nowego średniego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samochodu ratowniczo-gaśniczego </a:t>
            </a:r>
          </a:p>
          <a:p>
            <a:pPr marL="0" indent="0">
              <a:buNone/>
            </a:pPr>
            <a:r>
              <a:rPr lang="pl-PL" sz="2000" dirty="0" smtClean="0"/>
              <a:t>klasy GBA</a:t>
            </a:r>
          </a:p>
          <a:p>
            <a:pPr marL="0" indent="0">
              <a:buNone/>
            </a:pPr>
            <a:r>
              <a:rPr lang="pl-PL" sz="2000" dirty="0" smtClean="0"/>
              <a:t>Zadanie dofinansowane z Wojewódzkiego </a:t>
            </a:r>
          </a:p>
          <a:p>
            <a:pPr marL="0" indent="0">
              <a:buNone/>
            </a:pPr>
            <a:r>
              <a:rPr lang="pl-PL" sz="2000" dirty="0" smtClean="0"/>
              <a:t>Funduszu Ochrony Środowiska i Gospodarki </a:t>
            </a:r>
          </a:p>
          <a:p>
            <a:pPr marL="0" indent="0">
              <a:buNone/>
            </a:pPr>
            <a:r>
              <a:rPr lang="pl-PL" sz="2000" dirty="0" smtClean="0"/>
              <a:t>Wodnej w Poznaniu – 475 000 zł oraz </a:t>
            </a:r>
          </a:p>
          <a:p>
            <a:pPr marL="0" indent="0">
              <a:buNone/>
            </a:pPr>
            <a:r>
              <a:rPr lang="pl-PL" sz="2000" dirty="0" smtClean="0"/>
              <a:t>Krajowego Systemu Ratowniczo-</a:t>
            </a:r>
            <a:r>
              <a:rPr lang="pl-PL" sz="2000" dirty="0" err="1" smtClean="0"/>
              <a:t>Gaśnieczego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- 25 000 zł</a:t>
            </a: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9218" name="Picture 2" descr="C:\Users\jdworzanski\Desktop\170246995048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74" y="3810710"/>
            <a:ext cx="3319090" cy="248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55281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3"/>
            </a:pPr>
            <a:r>
              <a:rPr lang="pl-PL" sz="2000" b="1" u="sng" dirty="0" smtClean="0"/>
              <a:t>Zadania w zakresie budżetu obywatelskiego 2023</a:t>
            </a:r>
          </a:p>
          <a:p>
            <a:pPr marL="0" indent="0" algn="ctr">
              <a:buNone/>
            </a:pPr>
            <a:r>
              <a:rPr lang="pl-PL" sz="2000" dirty="0" smtClean="0"/>
              <a:t>zadania zakończone</a:t>
            </a:r>
            <a:endParaRPr lang="pl-PL" sz="2000" dirty="0"/>
          </a:p>
          <a:p>
            <a:r>
              <a:rPr lang="pl-PL" sz="2000" b="1" dirty="0"/>
              <a:t>Budowa zadaszenia grilla na boisku w Garbatce</a:t>
            </a:r>
          </a:p>
          <a:p>
            <a:pPr marL="0" indent="0">
              <a:buNone/>
            </a:pPr>
            <a:r>
              <a:rPr lang="pl-PL" sz="2000" dirty="0" smtClean="0"/>
              <a:t>Wartość </a:t>
            </a:r>
            <a:r>
              <a:rPr lang="pl-PL" sz="2000" dirty="0"/>
              <a:t>zadania: </a:t>
            </a:r>
            <a:r>
              <a:rPr lang="pl-PL" sz="2000" dirty="0" smtClean="0"/>
              <a:t>29 431,43</a:t>
            </a:r>
          </a:p>
          <a:p>
            <a:endParaRPr lang="pl-PL" sz="2000" b="1" dirty="0" smtClean="0"/>
          </a:p>
          <a:p>
            <a:r>
              <a:rPr lang="pl-PL" sz="2000" b="1" dirty="0" smtClean="0"/>
              <a:t>Postawienie wiaty biesiadnej oraz zewnętrznego sprzętu rekreacyjnego w m. Owczegłowy</a:t>
            </a:r>
          </a:p>
          <a:p>
            <a:pPr marL="0" indent="0">
              <a:buNone/>
            </a:pPr>
            <a:r>
              <a:rPr lang="pl-PL" sz="2000" dirty="0" smtClean="0"/>
              <a:t>Wartość zadania</a:t>
            </a:r>
            <a:r>
              <a:rPr lang="pl-PL" sz="2000" dirty="0"/>
              <a:t>: </a:t>
            </a:r>
            <a:r>
              <a:rPr lang="pl-PL" sz="2000" dirty="0" smtClean="0"/>
              <a:t>29 979,50 zł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0478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pl-PL" sz="2000" b="1" dirty="0" smtClean="0"/>
              <a:t>Zakupy sprzętu w ramach programu grantowego „Cyfrowa Gmina”</a:t>
            </a:r>
            <a:endParaRPr lang="pl-PL" sz="2000" b="1" dirty="0"/>
          </a:p>
          <a:p>
            <a:pPr marL="0" indent="0" algn="ctr">
              <a:buNone/>
            </a:pPr>
            <a:r>
              <a:rPr lang="pl-PL" sz="2000" dirty="0" smtClean="0"/>
              <a:t>zadanie </a:t>
            </a:r>
            <a:r>
              <a:rPr lang="pl-PL" sz="2000" dirty="0" smtClean="0"/>
              <a:t>zrealizowane</a:t>
            </a:r>
          </a:p>
          <a:p>
            <a:pPr marL="0" indent="0" algn="ctr">
              <a:buNone/>
            </a:pPr>
            <a:r>
              <a:rPr lang="pl-PL" sz="2000" dirty="0" smtClean="0"/>
              <a:t>Umowy podpisane na przestrzeni maj-sierpień 2023 r.</a:t>
            </a:r>
            <a:endParaRPr lang="pl-PL" sz="2000" dirty="0"/>
          </a:p>
          <a:p>
            <a:r>
              <a:rPr lang="pl-PL" sz="2000" b="1" dirty="0" smtClean="0"/>
              <a:t>Zakup serwera</a:t>
            </a:r>
          </a:p>
          <a:p>
            <a:r>
              <a:rPr lang="pl-PL" sz="2000" dirty="0"/>
              <a:t>Wartość </a:t>
            </a:r>
            <a:r>
              <a:rPr lang="pl-PL" sz="2000" dirty="0" smtClean="0"/>
              <a:t>umowy</a:t>
            </a:r>
            <a:r>
              <a:rPr lang="pl-PL" sz="2000" dirty="0"/>
              <a:t>: </a:t>
            </a:r>
            <a:r>
              <a:rPr lang="pl-PL" sz="2000" dirty="0" smtClean="0"/>
              <a:t>91 020,00 zł</a:t>
            </a:r>
          </a:p>
          <a:p>
            <a:r>
              <a:rPr lang="pl-PL" sz="2000" dirty="0"/>
              <a:t>Wykonawca: </a:t>
            </a:r>
            <a:r>
              <a:rPr lang="pl-PL" sz="2000" dirty="0" err="1"/>
              <a:t>Cocon</a:t>
            </a:r>
            <a:r>
              <a:rPr lang="pl-PL" sz="2000" dirty="0"/>
              <a:t> Systemy </a:t>
            </a:r>
            <a:r>
              <a:rPr lang="pl-PL" sz="2000" dirty="0" smtClean="0"/>
              <a:t>Komputerowe Spółka </a:t>
            </a:r>
            <a:r>
              <a:rPr lang="pl-PL" sz="2000" dirty="0"/>
              <a:t>z o.o. Spółka </a:t>
            </a:r>
            <a:r>
              <a:rPr lang="pl-PL" sz="2000" dirty="0" smtClean="0"/>
              <a:t>Komandytowa, ul</a:t>
            </a:r>
            <a:r>
              <a:rPr lang="pl-PL" sz="2000" dirty="0"/>
              <a:t>. Dworcowa 10a, 46-300 Olesno</a:t>
            </a:r>
            <a:endParaRPr lang="pl-PL" sz="2000" dirty="0" smtClean="0"/>
          </a:p>
          <a:p>
            <a:r>
              <a:rPr lang="pl-PL" sz="2000" b="1" dirty="0" smtClean="0"/>
              <a:t>Zakup skanera</a:t>
            </a:r>
          </a:p>
          <a:p>
            <a:r>
              <a:rPr lang="pl-PL" sz="2000" dirty="0" smtClean="0"/>
              <a:t>Wartość umowy:  8 606,31 zł</a:t>
            </a:r>
          </a:p>
          <a:p>
            <a:r>
              <a:rPr lang="pl-PL" sz="2000" dirty="0"/>
              <a:t>Wykonawca: </a:t>
            </a:r>
            <a:r>
              <a:rPr lang="pl-PL" sz="2000" dirty="0" smtClean="0"/>
              <a:t>CEZAR Cezary </a:t>
            </a:r>
            <a:r>
              <a:rPr lang="pl-PL" sz="2000" dirty="0" err="1"/>
              <a:t>Machnio</a:t>
            </a:r>
            <a:r>
              <a:rPr lang="pl-PL" sz="2000" dirty="0"/>
              <a:t> i Piotr </a:t>
            </a:r>
            <a:r>
              <a:rPr lang="pl-PL" sz="2000" dirty="0" smtClean="0"/>
              <a:t>Gębka Spółka </a:t>
            </a:r>
            <a:r>
              <a:rPr lang="pl-PL" sz="2000" dirty="0"/>
              <a:t>z o.o</a:t>
            </a:r>
            <a:r>
              <a:rPr lang="pl-PL" sz="2000" dirty="0" smtClean="0"/>
              <a:t>., </a:t>
            </a:r>
            <a:r>
              <a:rPr lang="pl-PL" sz="2000" dirty="0" err="1" smtClean="0"/>
              <a:t>ul.Wolności</a:t>
            </a:r>
            <a:r>
              <a:rPr lang="pl-PL" sz="2000" dirty="0" smtClean="0"/>
              <a:t> </a:t>
            </a:r>
            <a:r>
              <a:rPr lang="pl-PL" sz="2000" dirty="0"/>
              <a:t>8/4, 26-600 Radom</a:t>
            </a:r>
            <a:endParaRPr lang="pl-PL" sz="2000" dirty="0" smtClean="0"/>
          </a:p>
          <a:p>
            <a:r>
              <a:rPr lang="pl-PL" sz="2000" dirty="0" smtClean="0"/>
              <a:t>Projekt dofinansowany ze środków Programu Operacyjnego Polska Cyfrowa na lata 2014-2020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1316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pl-PL" sz="2000" b="1" dirty="0" smtClean="0"/>
              <a:t>Zakupy sprzętu w ramach programu grantowego „Cyfrowa Gmina”</a:t>
            </a:r>
            <a:endParaRPr lang="pl-PL" sz="2000" b="1" dirty="0"/>
          </a:p>
          <a:p>
            <a:pPr marL="0" indent="0" algn="ctr">
              <a:buNone/>
            </a:pPr>
            <a:r>
              <a:rPr lang="pl-PL" sz="2000" dirty="0" smtClean="0"/>
              <a:t>Zadanie zrealizowane</a:t>
            </a:r>
            <a:endParaRPr lang="pl-PL" sz="2000" dirty="0"/>
          </a:p>
          <a:p>
            <a:r>
              <a:rPr lang="pl-PL" sz="2000" b="1" dirty="0" smtClean="0"/>
              <a:t>Zakup </a:t>
            </a:r>
            <a:r>
              <a:rPr lang="pl-PL" sz="2000" b="1" dirty="0"/>
              <a:t>urządzeń </a:t>
            </a:r>
            <a:r>
              <a:rPr lang="pl-PL" sz="2000" b="1" dirty="0" smtClean="0"/>
              <a:t>wielofunkcyjnych (4 szt.)</a:t>
            </a:r>
          </a:p>
          <a:p>
            <a:r>
              <a:rPr lang="pl-PL" sz="2000" dirty="0" smtClean="0"/>
              <a:t>Wartość umowy</a:t>
            </a:r>
            <a:r>
              <a:rPr lang="pl-PL" sz="2000" dirty="0"/>
              <a:t>: </a:t>
            </a:r>
            <a:r>
              <a:rPr lang="pl-PL" sz="2000" dirty="0" smtClean="0"/>
              <a:t>22 135,00 zł</a:t>
            </a:r>
          </a:p>
          <a:p>
            <a:r>
              <a:rPr lang="pl-PL" sz="2000" dirty="0"/>
              <a:t>Wykonawca: COPY SYSTEM Spółka z o.o</a:t>
            </a:r>
            <a:r>
              <a:rPr lang="pl-PL" sz="2000" dirty="0" smtClean="0"/>
              <a:t>., ul</a:t>
            </a:r>
            <a:r>
              <a:rPr lang="pl-PL" sz="2000" dirty="0"/>
              <a:t>. Chodzieska 47a, 64-920 Piła</a:t>
            </a:r>
            <a:endParaRPr lang="pl-PL" sz="2000" dirty="0" smtClean="0"/>
          </a:p>
          <a:p>
            <a:r>
              <a:rPr lang="pl-PL" sz="2000" b="1" dirty="0" smtClean="0"/>
              <a:t>Zakup sprzętu komputerowego (komputery stacjonarne 13 szt. i przenośne 4 szt.)</a:t>
            </a:r>
            <a:endParaRPr lang="pl-PL" sz="2000" b="1" dirty="0"/>
          </a:p>
          <a:p>
            <a:r>
              <a:rPr lang="pl-PL" sz="2000" dirty="0"/>
              <a:t>Wartość umowy:  </a:t>
            </a:r>
            <a:r>
              <a:rPr lang="pl-PL" sz="2000" dirty="0" smtClean="0"/>
              <a:t>46 364,85 </a:t>
            </a:r>
            <a:r>
              <a:rPr lang="pl-PL" sz="2000" dirty="0"/>
              <a:t>zł</a:t>
            </a:r>
          </a:p>
          <a:p>
            <a:r>
              <a:rPr lang="pl-PL" sz="2000" dirty="0"/>
              <a:t>Wykonawca: </a:t>
            </a:r>
            <a:r>
              <a:rPr lang="pl-PL" sz="2000" dirty="0" smtClean="0"/>
              <a:t>CEZAR Cezary </a:t>
            </a:r>
            <a:r>
              <a:rPr lang="pl-PL" sz="2000" dirty="0" err="1" smtClean="0"/>
              <a:t>Machnio</a:t>
            </a:r>
            <a:r>
              <a:rPr lang="pl-PL" sz="2000" dirty="0" smtClean="0"/>
              <a:t> i </a:t>
            </a:r>
            <a:r>
              <a:rPr lang="pl-PL" sz="2000" dirty="0"/>
              <a:t>Piotr </a:t>
            </a:r>
            <a:r>
              <a:rPr lang="pl-PL" sz="2000" dirty="0" smtClean="0"/>
              <a:t>Gębka Spółka </a:t>
            </a:r>
            <a:r>
              <a:rPr lang="pl-PL" sz="2000" dirty="0"/>
              <a:t>z o.o</a:t>
            </a:r>
            <a:r>
              <a:rPr lang="pl-PL" sz="2000" dirty="0" smtClean="0"/>
              <a:t>., ul</a:t>
            </a:r>
            <a:r>
              <a:rPr lang="pl-PL" sz="2000" dirty="0"/>
              <a:t>. Wolności </a:t>
            </a:r>
            <a:r>
              <a:rPr lang="pl-PL" sz="2000" dirty="0" smtClean="0"/>
              <a:t>8/4, 26-600 </a:t>
            </a:r>
            <a:r>
              <a:rPr lang="pl-PL" sz="2000" dirty="0"/>
              <a:t>Radom</a:t>
            </a:r>
          </a:p>
          <a:p>
            <a:r>
              <a:rPr lang="pl-PL" sz="2000" dirty="0" smtClean="0"/>
              <a:t>Projekt </a:t>
            </a:r>
            <a:r>
              <a:rPr lang="pl-PL" sz="2000" dirty="0"/>
              <a:t>dofinansowany ze środków Programu Operacyjnego Polska Cyfrowa na lata 2014-2020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7318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pl-PL" sz="2000" b="1" dirty="0" smtClean="0"/>
              <a:t>Zakupy sprzętu w ramach programu grantowego „Cyfrowa Gmina”</a:t>
            </a:r>
            <a:endParaRPr lang="pl-PL" sz="2000" b="1" dirty="0"/>
          </a:p>
          <a:p>
            <a:pPr marL="0" indent="0" algn="ctr">
              <a:buNone/>
            </a:pPr>
            <a:r>
              <a:rPr lang="pl-PL" sz="2000" dirty="0" smtClean="0"/>
              <a:t>Zadanie zrealizowane</a:t>
            </a:r>
            <a:endParaRPr lang="pl-PL" sz="2000" dirty="0"/>
          </a:p>
          <a:p>
            <a:r>
              <a:rPr lang="pl-PL" sz="2000" b="1" dirty="0"/>
              <a:t>Zakup </a:t>
            </a:r>
            <a:r>
              <a:rPr lang="pl-PL" sz="2000" b="1" dirty="0" smtClean="0"/>
              <a:t>urządzenia wielofunkcyjnego</a:t>
            </a:r>
            <a:endParaRPr lang="pl-PL" sz="2000" b="1" dirty="0"/>
          </a:p>
          <a:p>
            <a:r>
              <a:rPr lang="pl-PL" sz="2000" dirty="0"/>
              <a:t>Wartość umowy:  </a:t>
            </a:r>
            <a:r>
              <a:rPr lang="pl-PL" sz="2000" dirty="0" smtClean="0"/>
              <a:t>5 461,20 </a:t>
            </a:r>
            <a:r>
              <a:rPr lang="pl-PL" sz="2000" dirty="0"/>
              <a:t>zł</a:t>
            </a:r>
          </a:p>
          <a:p>
            <a:r>
              <a:rPr lang="pl-PL" sz="2000" dirty="0"/>
              <a:t>Wykonawca: COPY SYSTEM Spółka z o.o</a:t>
            </a:r>
            <a:r>
              <a:rPr lang="pl-PL" sz="2000" dirty="0" smtClean="0"/>
              <a:t>., ul</a:t>
            </a:r>
            <a:r>
              <a:rPr lang="pl-PL" sz="2000" dirty="0"/>
              <a:t>. Chodzieska 47a, 64-920 Piła</a:t>
            </a:r>
          </a:p>
          <a:p>
            <a:r>
              <a:rPr lang="pl-PL" sz="2000" b="1" dirty="0" smtClean="0"/>
              <a:t>Zakup sprzętu informatycznego (pozostały sprzęt UPS oraz urządzenie do wykonywania backupów wraz z dyskami)</a:t>
            </a:r>
          </a:p>
          <a:p>
            <a:r>
              <a:rPr lang="pl-PL" sz="2000" dirty="0" smtClean="0"/>
              <a:t>Wartość umowy:  18 265,50 zł</a:t>
            </a:r>
          </a:p>
          <a:p>
            <a:r>
              <a:rPr lang="pl-PL" sz="2000" dirty="0"/>
              <a:t>Wykonawca: </a:t>
            </a:r>
            <a:r>
              <a:rPr lang="pl-PL" sz="2000" dirty="0" smtClean="0"/>
              <a:t>INFOS Systemy Komputerowe Jacek </a:t>
            </a:r>
            <a:r>
              <a:rPr lang="pl-PL" sz="2000" dirty="0" err="1" smtClean="0"/>
              <a:t>Kiełbratowski</a:t>
            </a:r>
            <a:r>
              <a:rPr lang="pl-PL" sz="2000" dirty="0" smtClean="0"/>
              <a:t>, ul. Jagiellońska 8, 80-371 Gdańsk</a:t>
            </a:r>
          </a:p>
          <a:p>
            <a:r>
              <a:rPr lang="pl-PL" sz="2000" dirty="0" smtClean="0"/>
              <a:t>Projekt </a:t>
            </a:r>
            <a:r>
              <a:rPr lang="pl-PL" sz="2000" dirty="0"/>
              <a:t>dofinansowany ze środków Programu Operacyjnego Polska Cyfrowa na lata 2014-2020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3941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104049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l-PL" sz="2000" b="1" u="sng" dirty="0" smtClean="0"/>
              <a:t>Kompleksowa </a:t>
            </a:r>
            <a:r>
              <a:rPr lang="pl-PL" sz="2000" b="1" u="sng" dirty="0"/>
              <a:t>termomodernizacja budynków szkół podstawowych na terenie Gminy </a:t>
            </a:r>
            <a:r>
              <a:rPr lang="pl-PL" sz="2000" b="1" u="sng" dirty="0" smtClean="0"/>
              <a:t>Rogoźno</a:t>
            </a:r>
          </a:p>
          <a:p>
            <a:pPr marL="0" indent="0" algn="ctr">
              <a:buNone/>
            </a:pPr>
            <a:r>
              <a:rPr lang="pl-PL" sz="2000" dirty="0" smtClean="0"/>
              <a:t>Szkoła Podstawowa w Budziszewku – zadanie zakończone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5760640" cy="324741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36" y="3861048"/>
            <a:ext cx="4087548" cy="23042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99592" y="594928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Wykonawca: Gringo sp. z o. o. z Wągrowca</a:t>
            </a:r>
            <a:endParaRPr lang="pl-PL" sz="16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804248" y="2570584"/>
            <a:ext cx="2168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Umowa podpisana: 16.03.2023 r.</a:t>
            </a:r>
          </a:p>
          <a:p>
            <a:pPr algn="ctr"/>
            <a:r>
              <a:rPr lang="pl-PL" sz="1600" b="1" dirty="0" smtClean="0"/>
              <a:t>Wartość robót:</a:t>
            </a:r>
          </a:p>
          <a:p>
            <a:pPr algn="ctr"/>
            <a:r>
              <a:rPr lang="pl-PL" sz="1600" b="1" dirty="0" smtClean="0"/>
              <a:t>2 605 567,74 zł</a:t>
            </a:r>
            <a:endParaRPr lang="pl-PL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4647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104049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l-PL" sz="2000" b="1" u="sng" dirty="0" smtClean="0"/>
              <a:t>Kompleksowa </a:t>
            </a:r>
            <a:r>
              <a:rPr lang="pl-PL" sz="2000" b="1" u="sng" dirty="0"/>
              <a:t>termomodernizacja budynków szkół podstawowych na terenie Gminy </a:t>
            </a:r>
            <a:r>
              <a:rPr lang="pl-PL" sz="2000" b="1" u="sng" dirty="0" smtClean="0"/>
              <a:t>Rogoźno</a:t>
            </a:r>
          </a:p>
          <a:p>
            <a:pPr marL="0" indent="0" algn="ctr">
              <a:buNone/>
            </a:pPr>
            <a:r>
              <a:rPr lang="pl-PL" sz="2000" dirty="0" smtClean="0"/>
              <a:t>Szkoła Podstawowa w Budziszewku – zadanie zakończone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48" y="3573016"/>
            <a:ext cx="4835127" cy="272701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564904"/>
            <a:ext cx="4979277" cy="2808312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926522" y="5724545"/>
            <a:ext cx="3193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Wykonawca: Gringo sp. z o. o. </a:t>
            </a:r>
          </a:p>
          <a:p>
            <a:pPr algn="ctr"/>
            <a:r>
              <a:rPr lang="pl-PL" sz="1600" b="1" dirty="0" smtClean="0"/>
              <a:t>z Wągrowca</a:t>
            </a:r>
            <a:endParaRPr lang="pl-PL" sz="16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372200" y="2495798"/>
            <a:ext cx="2168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Umowa podpisana: 16.03.2023 r.</a:t>
            </a:r>
          </a:p>
          <a:p>
            <a:pPr algn="ctr"/>
            <a:r>
              <a:rPr lang="pl-PL" sz="1600" b="1" dirty="0" smtClean="0"/>
              <a:t>Wartość robót:</a:t>
            </a:r>
          </a:p>
          <a:p>
            <a:pPr algn="ctr"/>
            <a:r>
              <a:rPr lang="pl-PL" sz="1600" b="1" dirty="0" smtClean="0"/>
              <a:t>2 605 567,74 zł</a:t>
            </a:r>
            <a:endParaRPr lang="pl-PL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3905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104049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l-PL" sz="2000" b="1" u="sng" dirty="0" smtClean="0"/>
              <a:t>Kompleksowa </a:t>
            </a:r>
            <a:r>
              <a:rPr lang="pl-PL" sz="2000" b="1" u="sng" dirty="0"/>
              <a:t>termomodernizacja budynków szkół podstawowych na terenie Gminy </a:t>
            </a:r>
            <a:r>
              <a:rPr lang="pl-PL" sz="2000" b="1" u="sng" dirty="0" smtClean="0"/>
              <a:t>Rogoźno</a:t>
            </a:r>
          </a:p>
          <a:p>
            <a:pPr marL="0" indent="0" algn="ctr">
              <a:buNone/>
            </a:pPr>
            <a:r>
              <a:rPr lang="pl-PL" sz="2000" dirty="0" smtClean="0"/>
              <a:t>Szkoła Podstawowa w Budziszewku – zadanie zakończone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72" y="2564904"/>
            <a:ext cx="6104084" cy="3442703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539552" y="2495798"/>
            <a:ext cx="2168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Umowa podpisana: 16.03.2023 r.</a:t>
            </a:r>
          </a:p>
          <a:p>
            <a:pPr algn="ctr"/>
            <a:r>
              <a:rPr lang="pl-PL" sz="1600" b="1" dirty="0" smtClean="0"/>
              <a:t>Wartość robót:</a:t>
            </a:r>
          </a:p>
          <a:p>
            <a:pPr algn="ctr"/>
            <a:r>
              <a:rPr lang="pl-PL" sz="1600" b="1" dirty="0" smtClean="0"/>
              <a:t>2 605 567,74 zł</a:t>
            </a:r>
          </a:p>
          <a:p>
            <a:pPr algn="ctr"/>
            <a:r>
              <a:rPr lang="pl-PL" sz="1600" b="1" dirty="0"/>
              <a:t>Wykonawca: </a:t>
            </a:r>
            <a:endParaRPr lang="pl-PL" sz="1600" b="1" dirty="0" smtClean="0"/>
          </a:p>
          <a:p>
            <a:pPr algn="ctr"/>
            <a:r>
              <a:rPr lang="pl-PL" sz="1600" b="1" dirty="0"/>
              <a:t>Gringo sp. z o. o. </a:t>
            </a:r>
            <a:endParaRPr lang="pl-PL" sz="1600" b="1" dirty="0" smtClean="0"/>
          </a:p>
          <a:p>
            <a:pPr algn="ctr"/>
            <a:r>
              <a:rPr lang="pl-PL" sz="1600" b="1" dirty="0" smtClean="0"/>
              <a:t>z </a:t>
            </a:r>
            <a:r>
              <a:rPr lang="pl-PL" sz="1600" b="1" dirty="0"/>
              <a:t>Wągrowca</a:t>
            </a:r>
          </a:p>
          <a:p>
            <a:pPr algn="ctr"/>
            <a:endParaRPr lang="pl-PL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5584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104049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l-PL" sz="2000" b="1" u="sng" dirty="0" smtClean="0"/>
              <a:t>Kompleksowa </a:t>
            </a:r>
            <a:r>
              <a:rPr lang="pl-PL" sz="2000" b="1" u="sng" dirty="0"/>
              <a:t>termomodernizacja budynków szkół podstawowych na terenie Gminy </a:t>
            </a:r>
            <a:r>
              <a:rPr lang="pl-PL" sz="2000" b="1" u="sng" dirty="0" smtClean="0"/>
              <a:t>Rogoźno</a:t>
            </a:r>
          </a:p>
          <a:p>
            <a:pPr marL="0" indent="0" algn="ctr">
              <a:buNone/>
            </a:pPr>
            <a:r>
              <a:rPr lang="pl-PL" sz="2000" dirty="0" smtClean="0"/>
              <a:t>Szkoła Podstawowa w Parkowie – zadanie w trakcie realizacji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2574840"/>
            <a:ext cx="6048673" cy="341145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39552" y="2495798"/>
            <a:ext cx="2168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Umowa podpisana: 16.03.2023 r.</a:t>
            </a:r>
          </a:p>
          <a:p>
            <a:pPr algn="ctr"/>
            <a:r>
              <a:rPr lang="pl-PL" sz="1600" b="1" dirty="0" smtClean="0"/>
              <a:t>Wartość robót:</a:t>
            </a:r>
          </a:p>
          <a:p>
            <a:pPr algn="ctr"/>
            <a:r>
              <a:rPr lang="pl-PL" sz="1600" b="1" dirty="0"/>
              <a:t>4 322 </a:t>
            </a:r>
            <a:r>
              <a:rPr lang="pl-PL" sz="1600" b="1" dirty="0" smtClean="0"/>
              <a:t>089,44 zł</a:t>
            </a:r>
          </a:p>
          <a:p>
            <a:pPr algn="ctr"/>
            <a:r>
              <a:rPr lang="pl-PL" sz="1600" b="1" dirty="0"/>
              <a:t>Wykonawca: </a:t>
            </a:r>
            <a:endParaRPr lang="pl-PL" sz="1600" b="1" dirty="0" smtClean="0"/>
          </a:p>
          <a:p>
            <a:pPr algn="ctr"/>
            <a:r>
              <a:rPr lang="pl-PL" sz="1600" b="1" dirty="0" err="1" smtClean="0"/>
              <a:t>Inare</a:t>
            </a:r>
            <a:r>
              <a:rPr lang="pl-PL" sz="1600" b="1" dirty="0" smtClean="0"/>
              <a:t> </a:t>
            </a:r>
            <a:r>
              <a:rPr lang="pl-PL" sz="1600" b="1" dirty="0"/>
              <a:t>sp. z o. o. </a:t>
            </a:r>
            <a:endParaRPr lang="pl-PL" sz="1600" b="1" dirty="0" smtClean="0"/>
          </a:p>
          <a:p>
            <a:pPr algn="ctr"/>
            <a:r>
              <a:rPr lang="pl-PL" sz="1600" b="1" dirty="0" smtClean="0"/>
              <a:t>z </a:t>
            </a:r>
            <a:r>
              <a:rPr lang="pl-PL" sz="1600" b="1" dirty="0"/>
              <a:t>Krakowa </a:t>
            </a:r>
          </a:p>
          <a:p>
            <a:pPr algn="ctr"/>
            <a:endParaRPr lang="pl-PL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4576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104049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l-PL" sz="2000" b="1" u="sng" dirty="0" smtClean="0"/>
              <a:t>Kompleksowa </a:t>
            </a:r>
            <a:r>
              <a:rPr lang="pl-PL" sz="2000" b="1" u="sng" dirty="0"/>
              <a:t>termomodernizacja budynków szkół podstawowych na terenie Gminy </a:t>
            </a:r>
            <a:r>
              <a:rPr lang="pl-PL" sz="2000" b="1" u="sng" dirty="0" smtClean="0"/>
              <a:t>Rogoźno</a:t>
            </a:r>
          </a:p>
          <a:p>
            <a:pPr marL="0" indent="0" algn="ctr">
              <a:buNone/>
            </a:pPr>
            <a:r>
              <a:rPr lang="pl-PL" sz="2000" dirty="0" smtClean="0"/>
              <a:t>Szkoła Podstawowa nr 3 w Rogoźnie – zadanie w trakcie realizacji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39552" y="2495798"/>
            <a:ext cx="2168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Umowa podpisana: 16.03.2023 r.</a:t>
            </a:r>
          </a:p>
          <a:p>
            <a:pPr algn="ctr"/>
            <a:r>
              <a:rPr lang="pl-PL" sz="1600" b="1" dirty="0" smtClean="0"/>
              <a:t>Wartość robót:</a:t>
            </a:r>
          </a:p>
          <a:p>
            <a:pPr algn="ctr"/>
            <a:r>
              <a:rPr lang="pl-PL" sz="1600" b="1" dirty="0"/>
              <a:t>5 822 </a:t>
            </a:r>
            <a:r>
              <a:rPr lang="pl-PL" sz="1600" b="1" dirty="0" smtClean="0"/>
              <a:t>085,44 zł</a:t>
            </a:r>
          </a:p>
          <a:p>
            <a:pPr algn="ctr"/>
            <a:r>
              <a:rPr lang="pl-PL" sz="1600" b="1" dirty="0"/>
              <a:t>Wykonawca: </a:t>
            </a:r>
            <a:endParaRPr lang="pl-PL" sz="1600" b="1" dirty="0" smtClean="0"/>
          </a:p>
          <a:p>
            <a:pPr algn="ctr"/>
            <a:r>
              <a:rPr lang="pl-PL" sz="1600" b="1" dirty="0" err="1" smtClean="0"/>
              <a:t>Inare</a:t>
            </a:r>
            <a:r>
              <a:rPr lang="pl-PL" sz="1600" b="1" dirty="0" smtClean="0"/>
              <a:t> </a:t>
            </a:r>
            <a:r>
              <a:rPr lang="pl-PL" sz="1600" b="1" dirty="0"/>
              <a:t>sp. z o. o. </a:t>
            </a:r>
            <a:endParaRPr lang="pl-PL" sz="1600" b="1" dirty="0" smtClean="0"/>
          </a:p>
          <a:p>
            <a:pPr algn="ctr"/>
            <a:r>
              <a:rPr lang="pl-PL" sz="1600" b="1" dirty="0" smtClean="0"/>
              <a:t>z </a:t>
            </a:r>
            <a:r>
              <a:rPr lang="pl-PL" sz="1600" b="1" dirty="0"/>
              <a:t>Krakowa </a:t>
            </a:r>
          </a:p>
          <a:p>
            <a:pPr algn="ctr"/>
            <a:endParaRPr lang="pl-PL" sz="16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91403"/>
            <a:ext cx="6336704" cy="3573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42328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1" dirty="0"/>
              <a:t>Wydział Rozwoju Gospodarczego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7036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pl-PL" sz="2000" b="1" u="sng" dirty="0"/>
              <a:t>Budowa lub przebudowa dróg w miejscowościach: Międzylesie, Boguniewo, Józefinowo, Jaracz, Garbatka i </a:t>
            </a:r>
            <a:r>
              <a:rPr lang="pl-PL" sz="2000" b="1" u="sng" dirty="0" smtClean="0"/>
              <a:t>Pruśce</a:t>
            </a:r>
          </a:p>
          <a:p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Zadanie w trakcie realizacji</a:t>
            </a:r>
          </a:p>
          <a:p>
            <a:pPr marL="0" indent="0">
              <a:buNone/>
            </a:pPr>
            <a:endParaRPr lang="pl-PL" sz="2000" dirty="0" smtClean="0"/>
          </a:p>
          <a:p>
            <a:r>
              <a:rPr lang="pl-PL" sz="2000" dirty="0" smtClean="0"/>
              <a:t>Wykonawca</a:t>
            </a:r>
            <a:r>
              <a:rPr lang="pl-PL" sz="2000" dirty="0"/>
              <a:t>: Szymon Włodarczyk Przedsiębiorstwo Budowlano – Drogowe Cieśle ul. Potulicka 10/5, 64-610 </a:t>
            </a:r>
            <a:r>
              <a:rPr lang="pl-PL" sz="2000" dirty="0" smtClean="0"/>
              <a:t>Rogoźno</a:t>
            </a:r>
          </a:p>
          <a:p>
            <a:r>
              <a:rPr lang="pl-PL" sz="2000" dirty="0" smtClean="0"/>
              <a:t>Umowa podpisana: 23.05.2023 r.</a:t>
            </a:r>
          </a:p>
          <a:p>
            <a:r>
              <a:rPr lang="pl-PL" sz="2000" b="1" dirty="0" smtClean="0"/>
              <a:t>Wartość przedsięwzięcia: 4 717 515,74 zł</a:t>
            </a:r>
          </a:p>
          <a:p>
            <a:r>
              <a:rPr lang="pl-PL" sz="2000" dirty="0" smtClean="0"/>
              <a:t>Wartość dofinansowania z Rządowego Funduszu Polski Ład: 95%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6" y="332656"/>
            <a:ext cx="978416" cy="108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71600" y="63000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Ocena </a:t>
            </a:r>
            <a:r>
              <a:rPr lang="pl-PL" b="1" dirty="0" smtClean="0"/>
              <a:t>inwestycyjna w </a:t>
            </a:r>
            <a:r>
              <a:rPr lang="pl-PL" b="1" dirty="0"/>
              <a:t>Gminie </a:t>
            </a:r>
            <a:r>
              <a:rPr lang="pl-PL" b="1" dirty="0" smtClean="0"/>
              <a:t>Rogoźno w 2023 r.</a:t>
            </a:r>
            <a:endParaRPr lang="pl-PL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7538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Szkolen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4375</Words>
  <Application>Microsoft Office PowerPoint</Application>
  <PresentationFormat>Pokaz na ekranie (4:3)</PresentationFormat>
  <Paragraphs>533</Paragraphs>
  <Slides>35</Slides>
  <Notes>35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Szkolenie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  <vt:lpstr>Wydział Rozwoju Gospodarczego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2023-12-13T06:32:56Z</dcterms:created>
  <dcterms:modified xsi:type="dcterms:W3CDTF">2023-12-15T10:12:22Z</dcterms:modified>
</cp:coreProperties>
</file>