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80" r:id="rId23"/>
    <p:sldId id="276" r:id="rId24"/>
    <p:sldId id="277" r:id="rId25"/>
    <p:sldId id="278" r:id="rId26"/>
    <p:sldId id="279" r:id="rId27"/>
    <p:sldId id="282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1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1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72C1-4E28-9840-B703481AEE9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2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2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72C1-4E28-9840-B703481AEE9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3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3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72C1-4E28-9840-B703481AEE92}"/>
              </c:ext>
            </c:extLst>
          </c:dPt>
          <c:cat>
            <c:strRef>
              <c:f>Arkusz1!$I$1:$K$1</c:f>
              <c:strCache>
                <c:ptCount val="3"/>
                <c:pt idx="0">
                  <c:v>Nauczyciele</c:v>
                </c:pt>
                <c:pt idx="1">
                  <c:v>Administracja</c:v>
                </c:pt>
                <c:pt idx="2">
                  <c:v>Obsługa</c:v>
                </c:pt>
              </c:strCache>
            </c:strRef>
          </c:cat>
          <c:val>
            <c:numRef>
              <c:f>Arkusz1!$I$2:$K$2</c:f>
              <c:numCache>
                <c:formatCode>#,##0.00</c:formatCode>
                <c:ptCount val="3"/>
                <c:pt idx="0">
                  <c:v>16498931.44000004</c:v>
                </c:pt>
                <c:pt idx="1">
                  <c:v>613225.14000000013</c:v>
                </c:pt>
                <c:pt idx="2">
                  <c:v>3680426.0400000038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C1-4E28-9840-B703481AE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/>
              <a:t>Nauczyciele wg stopnia awansu zawodowego</a:t>
            </a:r>
          </a:p>
        </c:rich>
      </c:tx>
      <c:layout>
        <c:manualLayout>
          <c:xMode val="edge"/>
          <c:yMode val="edge"/>
          <c:x val="0.20387851981465277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Zatrudnienie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1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1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5191-4D24-BDE4-9EF3BE097E4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2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2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3-5191-4D24-BDE4-9EF3BE097E4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3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3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5-5191-4D24-BDE4-9EF3BE097E4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4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4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7-5191-4D24-BDE4-9EF3BE097E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Nauczyciele dyplomowani</c:v>
                </c:pt>
                <c:pt idx="1">
                  <c:v>Nauczyciele mianowani</c:v>
                </c:pt>
                <c:pt idx="2">
                  <c:v>Nauczyciele kontraktowi</c:v>
                </c:pt>
                <c:pt idx="3">
                  <c:v>Nauczyciele stażyści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137.36000000000001</c:v>
                </c:pt>
                <c:pt idx="1">
                  <c:v>35.130000000000003</c:v>
                </c:pt>
                <c:pt idx="2">
                  <c:v>39.57</c:v>
                </c:pt>
                <c:pt idx="3">
                  <c:v>2.4500000000000002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91-4D24-BDE4-9EF3BE097E4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273793821669422E-2"/>
          <c:y val="0.86538695255902609"/>
          <c:w val="0.82916066512144559"/>
          <c:h val="0.12333312066279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F64767-435C-33E6-E26C-3A9E33A9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482" y="802298"/>
            <a:ext cx="11075435" cy="2541431"/>
          </a:xfrm>
        </p:spPr>
        <p:txBody>
          <a:bodyPr>
            <a:normAutofit/>
          </a:bodyPr>
          <a:lstStyle/>
          <a:p>
            <a:r>
              <a:rPr lang="pl-PL" sz="6600" b="1" i="1" dirty="0">
                <a:solidFill>
                  <a:srgbClr val="0070C0"/>
                </a:solidFill>
                <a:effectLst/>
                <a:latin typeface="ITC Bookman Light"/>
                <a:ea typeface="Calibri" panose="020F0502020204030204" pitchFamily="34" charset="0"/>
                <a:cs typeface="Times New Roman" panose="02020603050405020304" pitchFamily="18" charset="0"/>
              </a:rPr>
              <a:t>SPRAWOZDANIE Z REALIZACJI ZADAŃ OŚWIATOWYCH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D769C1-4D07-D0F0-2B6C-1A4C613A7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061" y="3531204"/>
            <a:ext cx="10121791" cy="14420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800" b="1" i="1" dirty="0">
                <a:solidFill>
                  <a:srgbClr val="0070C0"/>
                </a:solidFill>
                <a:effectLst/>
                <a:latin typeface="ITC Bookman Light"/>
                <a:ea typeface="Calibri" panose="020F0502020204030204" pitchFamily="34" charset="0"/>
                <a:cs typeface="Times New Roman" panose="02020603050405020304" pitchFamily="18" charset="0"/>
              </a:rPr>
              <a:t>Informacja o stanie realizacji zadań oświatowych Gminy Rogoźno za rok szkolny 2021/2022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811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2AD74FB0-8350-F25C-A040-20876BEBEA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5940388"/>
              </p:ext>
            </p:extLst>
          </p:nvPr>
        </p:nvGraphicFramePr>
        <p:xfrm>
          <a:off x="0" y="83976"/>
          <a:ext cx="12192000" cy="670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944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02CDD9-F2C4-EA0D-4974-557CF741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07" y="74645"/>
            <a:ext cx="11131420" cy="1779109"/>
          </a:xfrm>
        </p:spPr>
        <p:txBody>
          <a:bodyPr>
            <a:normAutofit/>
          </a:bodyPr>
          <a:lstStyle/>
          <a:p>
            <a:r>
              <a:rPr lang="pl-PL" sz="1800" b="1" kern="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Przeciętna liczba zatrudnionych nauczycieli w podziale na stopnie awansu zawodowego oraz pracowników administracji i obsługi w roku szkolnym 2021/2022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9D4E78C-1407-6C9B-273F-00E3F3AB6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062025"/>
              </p:ext>
            </p:extLst>
          </p:nvPr>
        </p:nvGraphicFramePr>
        <p:xfrm>
          <a:off x="0" y="1065244"/>
          <a:ext cx="12192001" cy="5792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6383">
                  <a:extLst>
                    <a:ext uri="{9D8B030D-6E8A-4147-A177-3AD203B41FA5}">
                      <a16:colId xmlns:a16="http://schemas.microsoft.com/office/drawing/2014/main" val="2830260350"/>
                    </a:ext>
                  </a:extLst>
                </a:gridCol>
                <a:gridCol w="1985713">
                  <a:extLst>
                    <a:ext uri="{9D8B030D-6E8A-4147-A177-3AD203B41FA5}">
                      <a16:colId xmlns:a16="http://schemas.microsoft.com/office/drawing/2014/main" val="2666121306"/>
                    </a:ext>
                  </a:extLst>
                </a:gridCol>
                <a:gridCol w="2236048">
                  <a:extLst>
                    <a:ext uri="{9D8B030D-6E8A-4147-A177-3AD203B41FA5}">
                      <a16:colId xmlns:a16="http://schemas.microsoft.com/office/drawing/2014/main" val="1593983282"/>
                    </a:ext>
                  </a:extLst>
                </a:gridCol>
                <a:gridCol w="2236048">
                  <a:extLst>
                    <a:ext uri="{9D8B030D-6E8A-4147-A177-3AD203B41FA5}">
                      <a16:colId xmlns:a16="http://schemas.microsoft.com/office/drawing/2014/main" val="249205134"/>
                    </a:ext>
                  </a:extLst>
                </a:gridCol>
                <a:gridCol w="1584138">
                  <a:extLst>
                    <a:ext uri="{9D8B030D-6E8A-4147-A177-3AD203B41FA5}">
                      <a16:colId xmlns:a16="http://schemas.microsoft.com/office/drawing/2014/main" val="1487191160"/>
                    </a:ext>
                  </a:extLst>
                </a:gridCol>
                <a:gridCol w="1663671">
                  <a:extLst>
                    <a:ext uri="{9D8B030D-6E8A-4147-A177-3AD203B41FA5}">
                      <a16:colId xmlns:a16="http://schemas.microsoft.com/office/drawing/2014/main" val="2971642396"/>
                    </a:ext>
                  </a:extLst>
                </a:gridCol>
              </a:tblGrid>
              <a:tr h="698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Jednostka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nauczyciel dyplomowany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nauczyciel mianowany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nauczyciel kontraktowy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nauczyciel stażysta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Suma końcowa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086186"/>
                  </a:ext>
                </a:extLst>
              </a:tr>
              <a:tr h="474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Przedszkole nr 1 w Rogoźnie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93432236"/>
                  </a:ext>
                </a:extLst>
              </a:tr>
              <a:tr h="474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Przedszkole nr 2 w Rogoźnie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11,20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04852126"/>
                  </a:ext>
                </a:extLst>
              </a:tr>
              <a:tr h="313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Przedszkole w Parkowie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116441"/>
                  </a:ext>
                </a:extLst>
              </a:tr>
              <a:tr h="634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Szkoła Podstawowa nr 2  w Rogoźnie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24,24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40,79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49282045"/>
                  </a:ext>
                </a:extLst>
              </a:tr>
              <a:tr h="634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Szkoła Podstawowa nr 3  w Rogoźnie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45,65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0,36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62,74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6725019"/>
                  </a:ext>
                </a:extLst>
              </a:tr>
              <a:tr h="634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Szkoła Podstawowa w Budziszewku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957361"/>
                  </a:ext>
                </a:extLst>
              </a:tr>
              <a:tr h="474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Szkoła Podstawowa w Pruścach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9,76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16208314"/>
                  </a:ext>
                </a:extLst>
              </a:tr>
              <a:tr h="474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Szkoła Podstawowa  w Parkowie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22,43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4121881"/>
                  </a:ext>
                </a:extLst>
              </a:tr>
              <a:tr h="634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Szkoła Podstawowa w Gościejewie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23,07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3565960"/>
                  </a:ext>
                </a:extLst>
              </a:tr>
              <a:tr h="344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Suma końcowa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137,36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39,57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214,50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489095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242D0903-BC94-E39F-8DF9-20714108B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09118" y="1293570"/>
            <a:ext cx="25033307" cy="45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664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B11D8285-A3C7-3B18-D344-ED68F78995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6319106"/>
              </p:ext>
            </p:extLst>
          </p:nvPr>
        </p:nvGraphicFramePr>
        <p:xfrm>
          <a:off x="0" y="102637"/>
          <a:ext cx="12191999" cy="675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12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D66ADFA-A355-4AEB-10B5-DCCE74310134}"/>
              </a:ext>
            </a:extLst>
          </p:cNvPr>
          <p:cNvSpPr txBox="1"/>
          <p:nvPr/>
        </p:nvSpPr>
        <p:spPr>
          <a:xfrm>
            <a:off x="130629" y="2099387"/>
            <a:ext cx="11905861" cy="2378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roku szkolnym 2021/2022 w szkołach i przedszkolach przeprowadzono liczne prace remontowe, na które przeznaczono  -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91 792 zł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Dodatkowo Gmina Rogoźno zrealizowała liczne zadania inwestycyjne, m.in.: naprawa dachu w budynkach  szkolnych  w Gościejewie i Tarnowie, modernizacja budynku Szkoły Podstawowej nr 2 w Rogoźnie,  termomodernizacja budynku oddziału przedszkolnego oraz placu zabaw  w Szkole Podstawowej w Pruścach, modernizacja placu zabaw                   i pomieszczeń przedszkolnych w Przedszkolu nr 2 w Rogoźnie. Łącznie organ prowadzący przeznaczył na </a:t>
            </a:r>
            <a:r>
              <a:rPr lang="pl-PL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remonty                    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inwestycje -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1 182 432 zł.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pl-PL" sz="1600" b="1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7FB0D051-C042-A2A2-2793-EC084E4C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79" y="289249"/>
            <a:ext cx="10634976" cy="1564505"/>
          </a:xfrm>
        </p:spPr>
        <p:txBody>
          <a:bodyPr/>
          <a:lstStyle/>
          <a:p>
            <a: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Informacja na temat wykonanych remontów oraz zadań inwestycyjnych   w roku szkolnym 2021/2022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51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53F633-D43E-C340-D865-351868C5D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3" y="74645"/>
            <a:ext cx="12055152" cy="1779109"/>
          </a:xfrm>
        </p:spPr>
        <p:txBody>
          <a:bodyPr>
            <a:normAutofit/>
          </a:bodyPr>
          <a:lstStyle/>
          <a:p>
            <a:pPr indent="-89535"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ZBIORCZE Z REALIZACJI ZADAŃ OŚWIATOWYCH                                                                                                                                                                                              w roku szkolnym 2021/2022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Szkoły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92E0F22-5B76-0594-1AE1-592EA8CEC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39224"/>
              </p:ext>
            </p:extLst>
          </p:nvPr>
        </p:nvGraphicFramePr>
        <p:xfrm>
          <a:off x="65313" y="979713"/>
          <a:ext cx="12126687" cy="580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9163">
                  <a:extLst>
                    <a:ext uri="{9D8B030D-6E8A-4147-A177-3AD203B41FA5}">
                      <a16:colId xmlns:a16="http://schemas.microsoft.com/office/drawing/2014/main" val="1315450398"/>
                    </a:ext>
                  </a:extLst>
                </a:gridCol>
                <a:gridCol w="5007524">
                  <a:extLst>
                    <a:ext uri="{9D8B030D-6E8A-4147-A177-3AD203B41FA5}">
                      <a16:colId xmlns:a16="http://schemas.microsoft.com/office/drawing/2014/main" val="2551018908"/>
                    </a:ext>
                  </a:extLst>
                </a:gridCol>
              </a:tblGrid>
              <a:tr h="150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Wyniki dydaktyczne za 2021/2022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445374"/>
                  </a:ext>
                </a:extLst>
              </a:tr>
              <a:tr h="59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uczniów w szkole w dniu 24.06.2022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1709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2213178985"/>
                  </a:ext>
                </a:extLst>
              </a:tr>
              <a:tr h="882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oddziałów /średnia ilość uczniów w oddziale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88/19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Najmniej 7 SP Pruśce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Najwięcej 23 SP3 i SP2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1246536064"/>
                  </a:ext>
                </a:extLst>
              </a:tr>
              <a:tr h="218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uczniów klasyfikowanych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1686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1065780225"/>
                  </a:ext>
                </a:extLst>
              </a:tr>
              <a:tr h="468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uczniów, którzy otrzymali promocję do klasy programowo wyższej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1619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2046160375"/>
                  </a:ext>
                </a:extLst>
              </a:tr>
              <a:tr h="468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uczniów, którzy nie otrzymali promocji do klasy programowo wyższej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2653077089"/>
                  </a:ext>
                </a:extLst>
              </a:tr>
              <a:tr h="1545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Ilość uczniów, którzy przystąpili w sierpniu  do poprawek  i z jakich przedmiotów.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Matematyka - 17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Geografia –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Historia –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j. angielski - 2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1084799904"/>
                  </a:ext>
                </a:extLst>
              </a:tr>
              <a:tr h="309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uczniów, którzy otrzymali świadectwo  z wyróżnieniem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361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3533142062"/>
                  </a:ext>
                </a:extLst>
              </a:tr>
              <a:tr h="309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przyznanych stypendiów naukowych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3686461463"/>
                  </a:ext>
                </a:extLst>
              </a:tr>
              <a:tr h="309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Ilość przyznanych stypendiów  za osiągnięcia sportowe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167499945"/>
                  </a:ext>
                </a:extLst>
              </a:tr>
              <a:tr h="550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Średnia frekwencja w szkole-%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84 (SP Budziszewko)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88(SP Parkowo)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20" marR="45420" marT="0" marB="0"/>
                </a:tc>
                <a:extLst>
                  <a:ext uri="{0D108BD9-81ED-4DB2-BD59-A6C34878D82A}">
                    <a16:rowId xmlns:a16="http://schemas.microsoft.com/office/drawing/2014/main" val="1751001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899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FA6E607-F94D-D699-ADB1-4150CBADE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76674"/>
              </p:ext>
            </p:extLst>
          </p:nvPr>
        </p:nvGraphicFramePr>
        <p:xfrm>
          <a:off x="111967" y="65315"/>
          <a:ext cx="12080033" cy="6814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1773">
                  <a:extLst>
                    <a:ext uri="{9D8B030D-6E8A-4147-A177-3AD203B41FA5}">
                      <a16:colId xmlns:a16="http://schemas.microsoft.com/office/drawing/2014/main" val="2291792915"/>
                    </a:ext>
                  </a:extLst>
                </a:gridCol>
                <a:gridCol w="4988260">
                  <a:extLst>
                    <a:ext uri="{9D8B030D-6E8A-4147-A177-3AD203B41FA5}">
                      <a16:colId xmlns:a16="http://schemas.microsoft.com/office/drawing/2014/main" val="3181938058"/>
                    </a:ext>
                  </a:extLst>
                </a:gridCol>
              </a:tblGrid>
              <a:tr h="1852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Zachowanie uczniów – ilość poszczególnych ocen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wzorowe - 386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bardzo dobre -  443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dobre - 207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poprawne - 49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nieodpowiednie - 12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naganne - 1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extLst>
                  <a:ext uri="{0D108BD9-81ED-4DB2-BD59-A6C34878D82A}">
                    <a16:rowId xmlns:a16="http://schemas.microsoft.com/office/drawing/2014/main" val="990485745"/>
                  </a:ext>
                </a:extLst>
              </a:tr>
              <a:tr h="505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Ilość uczniów  w szkole z opinią PPP o dostosowaniu wymagań edukacyjnych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</a:rPr>
                        <a:t>470- ok. 27% wszystkich uczniów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extLst>
                  <a:ext uri="{0D108BD9-81ED-4DB2-BD59-A6C34878D82A}">
                    <a16:rowId xmlns:a16="http://schemas.microsoft.com/office/drawing/2014/main" val="1210806085"/>
                  </a:ext>
                </a:extLst>
              </a:tr>
              <a:tr h="542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Języki nowożytne w szkole-jakie-ilość uczniów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j. angielski – 1402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j. niemiecki - 677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extLst>
                  <a:ext uri="{0D108BD9-81ED-4DB2-BD59-A6C34878D82A}">
                    <a16:rowId xmlns:a16="http://schemas.microsoft.com/office/drawing/2014/main" val="344513852"/>
                  </a:ext>
                </a:extLst>
              </a:tr>
              <a:tr h="3891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Inne potrzeby uczniów: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dirty="0">
                          <a:effectLst/>
                        </a:rPr>
                        <a:t>zajęcia rewalidacyjne –  126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ilość zrealizowanych godzin: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dirty="0">
                          <a:effectLst/>
                        </a:rPr>
                        <a:t>zajęcia rewalidacyjno-wychowawcze -  1248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dirty="0">
                          <a:effectLst/>
                        </a:rPr>
                        <a:t>logopedia  -    254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dirty="0">
                          <a:effectLst/>
                        </a:rPr>
                        <a:t>zespoły wyrównawcze -  512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nauczanie indywidualne -  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wczesne wspomaganie – 652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Inne zajęcia z pomocy psychologiczno-pedagogicznej finansowane przez </a:t>
                      </a:r>
                      <a:r>
                        <a:rPr lang="pl-PL" sz="1400" dirty="0" err="1">
                          <a:effectLst/>
                        </a:rPr>
                        <a:t>MEiN</a:t>
                      </a:r>
                      <a:r>
                        <a:rPr lang="pl-PL" sz="1400" dirty="0"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Ilość zrealizowanych godzin: 553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28" marR="36628" marT="0" marB="0"/>
                </a:tc>
                <a:extLst>
                  <a:ext uri="{0D108BD9-81ED-4DB2-BD59-A6C34878D82A}">
                    <a16:rowId xmlns:a16="http://schemas.microsoft.com/office/drawing/2014/main" val="1276874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854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EE4A696-0BD6-EA39-0C35-3285CA2CC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846149"/>
              </p:ext>
            </p:extLst>
          </p:nvPr>
        </p:nvGraphicFramePr>
        <p:xfrm>
          <a:off x="0" y="0"/>
          <a:ext cx="12192000" cy="6859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660">
                  <a:extLst>
                    <a:ext uri="{9D8B030D-6E8A-4147-A177-3AD203B41FA5}">
                      <a16:colId xmlns:a16="http://schemas.microsoft.com/office/drawing/2014/main" val="1740173652"/>
                    </a:ext>
                  </a:extLst>
                </a:gridCol>
                <a:gridCol w="9649340">
                  <a:extLst>
                    <a:ext uri="{9D8B030D-6E8A-4147-A177-3AD203B41FA5}">
                      <a16:colId xmlns:a16="http://schemas.microsoft.com/office/drawing/2014/main" val="1792467899"/>
                    </a:ext>
                  </a:extLst>
                </a:gridCol>
              </a:tblGrid>
              <a:tr h="1214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Sukcesy uczniów dydaktyczne i sportowe:</a:t>
                      </a:r>
                      <a:endParaRPr lang="pl-PL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5" marR="29195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26597"/>
                  </a:ext>
                </a:extLst>
              </a:tr>
              <a:tr h="4285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 szczeblu krajowym </a:t>
                      </a:r>
                      <a:br>
                        <a:rPr lang="pl-PL" sz="1600">
                          <a:effectLst/>
                        </a:rPr>
                      </a:br>
                      <a:r>
                        <a:rPr lang="pl-PL" sz="1600">
                          <a:effectLst/>
                        </a:rPr>
                        <a:t>i wojewódzkim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5" marR="2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1800" spc="-75" dirty="0">
                          <a:effectLst/>
                        </a:rPr>
                        <a:t>Liczne sukcesy i powszechny udział  uczniów w konkursach  m.in.: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1 miejsce I etapie Ogólnopolskiego Konkursu Wokalnego im. Stanisława Jopka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Wyróżnienie w Konkursie Matematycznym „ Kangur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Udział w Wojewódzkim Drużynowym Tenisie Stołowym – V miejsce w kategorii dziewcząt klas VII-VIII, 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Udział w Ogólnopolskim Konkursie Ekologicznym „Zagrożone gatunki zwierząt w Polsce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Udział w Wojewódzkim Konkursie „Nasz pomysł na ochronę środowiska” 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Udział w Wojewódzkim Konkursie „Przyrodnicze rymowanie – otaczającego świata poznanie”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Finał Wojewódzki XLIII Ogólnopolskiego Turnieju Bezpieczeństwa  w Ruchu Drogowym - III Miejsce 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Archimedes Plus - Laureat I stopnia z wyróżnieniem; 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Drużyną Roku w Plebiscycie Głosu Wielkopolskiego w Wielkopolsce została UKS Dwójka Rogoźno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kern="1800" spc="-75" dirty="0">
                          <a:effectLst/>
                        </a:rPr>
                        <a:t>V miejsce w Wojewódzkim Konkursie Budowy i Pilotażu Latawców 2022 </a:t>
                      </a:r>
                      <a:endParaRPr lang="pl-PL" sz="16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1800" spc="-75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5" marR="29195" marT="0" marB="0"/>
                </a:tc>
                <a:extLst>
                  <a:ext uri="{0D108BD9-81ED-4DB2-BD59-A6C34878D82A}">
                    <a16:rowId xmlns:a16="http://schemas.microsoft.com/office/drawing/2014/main" val="1967369161"/>
                  </a:ext>
                </a:extLst>
              </a:tr>
              <a:tr h="2451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 szczeblu powiatu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5" marR="2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1600" kern="1800" spc="-75" dirty="0">
                          <a:effectLst/>
                        </a:rPr>
                        <a:t>Liczne sukcesy i powszechny udział  uczniów w konkursach  m.in.: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effectLst/>
                        </a:rPr>
                        <a:t>Państwowy Powiatowy Inspektor Sanitarny w Obornikach – konkurs ,, EKO jest lepsze’’;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effectLst/>
                        </a:rPr>
                        <a:t>Powiatowy Konkurs Matematyczny -,,Mistrz Matematyki’’ , ,,Wicemistrz matematyki’’;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effectLst/>
                        </a:rPr>
                        <a:t>Tenis stołowy –  Drużynowe Mistrzostwa Powiatu  - Igrzyska Młodzieży Szkolnej Chłopców - I miejsce;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effectLst/>
                        </a:rPr>
                        <a:t>Igrzyska Młodzieży Szkolnej- Mistrzostwa Powiatu w Siatkówce Chłopców -II miejsce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effectLst/>
                        </a:rPr>
                        <a:t>Igrzyska Młodzieży Szkolnej -Mistrzostwa Powiatu w Piłce Nożnej- I miejsce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5" marR="29195" marT="0" marB="0"/>
                </a:tc>
                <a:extLst>
                  <a:ext uri="{0D108BD9-81ED-4DB2-BD59-A6C34878D82A}">
                    <a16:rowId xmlns:a16="http://schemas.microsoft.com/office/drawing/2014/main" val="675102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430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0480DB2-CC8F-8E8B-F533-ACD699CA3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879194"/>
              </p:ext>
            </p:extLst>
          </p:nvPr>
        </p:nvGraphicFramePr>
        <p:xfrm>
          <a:off x="65314" y="121298"/>
          <a:ext cx="12126686" cy="6736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2269">
                  <a:extLst>
                    <a:ext uri="{9D8B030D-6E8A-4147-A177-3AD203B41FA5}">
                      <a16:colId xmlns:a16="http://schemas.microsoft.com/office/drawing/2014/main" val="2287436711"/>
                    </a:ext>
                  </a:extLst>
                </a:gridCol>
                <a:gridCol w="7464417">
                  <a:extLst>
                    <a:ext uri="{9D8B030D-6E8A-4147-A177-3AD203B41FA5}">
                      <a16:colId xmlns:a16="http://schemas.microsoft.com/office/drawing/2014/main" val="1729298472"/>
                    </a:ext>
                  </a:extLst>
                </a:gridCol>
              </a:tblGrid>
              <a:tr h="4301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Kadra pedagogiczna: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899272"/>
                  </a:ext>
                </a:extLst>
              </a:tr>
              <a:tr h="88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nauczycieli stażystów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3420457"/>
                  </a:ext>
                </a:extLst>
              </a:tr>
              <a:tr h="88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nauczycieli kontraktowych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4695741"/>
                  </a:ext>
                </a:extLst>
              </a:tr>
              <a:tr h="88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nauczycieli mianowanych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65899"/>
                  </a:ext>
                </a:extLst>
              </a:tr>
              <a:tr h="88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nauczycieli dyplomowanych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3663884"/>
                  </a:ext>
                </a:extLst>
              </a:tr>
              <a:tr h="88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Realizacja awansu zawodowego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929179"/>
                  </a:ext>
                </a:extLst>
              </a:tr>
              <a:tr h="1896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Nagradzanie nauczycieli: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l-PL" sz="1800" dirty="0">
                          <a:effectLst/>
                        </a:rPr>
                        <a:t>nagrody burmistrza - 21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l-PL" sz="1800" dirty="0">
                          <a:effectLst/>
                        </a:rPr>
                        <a:t>nagrody dyrektora  - 96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l-PL" sz="1800" dirty="0">
                          <a:effectLst/>
                        </a:rPr>
                        <a:t>nagroda kuratora - 1                                                                                                                                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264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370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AB47873-4B05-3C6C-17DE-A3B3FF300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25250"/>
              </p:ext>
            </p:extLst>
          </p:nvPr>
        </p:nvGraphicFramePr>
        <p:xfrm>
          <a:off x="270589" y="270588"/>
          <a:ext cx="11513974" cy="4758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6703">
                  <a:extLst>
                    <a:ext uri="{9D8B030D-6E8A-4147-A177-3AD203B41FA5}">
                      <a16:colId xmlns:a16="http://schemas.microsoft.com/office/drawing/2014/main" val="1826074600"/>
                    </a:ext>
                  </a:extLst>
                </a:gridCol>
                <a:gridCol w="7087271">
                  <a:extLst>
                    <a:ext uri="{9D8B030D-6E8A-4147-A177-3AD203B41FA5}">
                      <a16:colId xmlns:a16="http://schemas.microsoft.com/office/drawing/2014/main" val="3623625221"/>
                    </a:ext>
                  </a:extLst>
                </a:gridCol>
              </a:tblGrid>
              <a:tr h="6653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Doposażenie placówki w pomoce dydaktyczne i sprzęt TIK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141324"/>
                  </a:ext>
                </a:extLst>
              </a:tr>
              <a:tr h="2063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komputerów (laptopy, tablety) dla uczniów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191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671176"/>
                  </a:ext>
                </a:extLst>
              </a:tr>
              <a:tr h="1364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tablic interaktywnych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33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0680993"/>
                  </a:ext>
                </a:extLst>
              </a:tr>
              <a:tr h="665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Ilość rzutników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81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6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46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7D1BDA8-189F-19AE-D61E-1CD66638F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549621"/>
              </p:ext>
            </p:extLst>
          </p:nvPr>
        </p:nvGraphicFramePr>
        <p:xfrm>
          <a:off x="326571" y="914400"/>
          <a:ext cx="11411339" cy="3306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7244">
                  <a:extLst>
                    <a:ext uri="{9D8B030D-6E8A-4147-A177-3AD203B41FA5}">
                      <a16:colId xmlns:a16="http://schemas.microsoft.com/office/drawing/2014/main" val="1023093086"/>
                    </a:ext>
                  </a:extLst>
                </a:gridCol>
                <a:gridCol w="7024095">
                  <a:extLst>
                    <a:ext uri="{9D8B030D-6E8A-4147-A177-3AD203B41FA5}">
                      <a16:colId xmlns:a16="http://schemas.microsoft.com/office/drawing/2014/main" val="4267378625"/>
                    </a:ext>
                  </a:extLst>
                </a:gridCol>
              </a:tblGrid>
              <a:tr h="64173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Bezpieczeństwo w szkole-wypadki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154846"/>
                  </a:ext>
                </a:extLst>
              </a:tr>
              <a:tr h="2664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Wypadki uczniów 26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Wszystkie  wypadki to wypadki lekkie indywidualne. Wypadki zdarzały się najczęściej na przerwach i lekcjach wychowania fizycznego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9924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70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2B7C0A-2906-AD1C-96BD-E2CCE69CC5E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93306"/>
            <a:ext cx="12192000" cy="6008914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5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Obowiązek sporządzenia i przedłożenia informacji o stanie realizacji zadań oświatowych Gminy Rogoźno za rok szkolny 2021/2022 wynika z przepisu art. 11 ust. 7 ustawy z dnia 14 grudnia 2016 r. Prawo oświatowe (Dz.U. z 2021 poz. 1082):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 wykonawczy jednostki samorządu terytorialnego, w terminie do dnia 31 października, przedstawia organowi stanowiącemu jednostki samorządu terytorialnego informację o stanie realizacji zadań oświatowych tej jednostki za poprzedni rok szkolny, w tym o wynikach: </a:t>
            </a:r>
            <a:endParaRPr lang="pl-PL" sz="4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"/>
              </a:spcAft>
              <a:buNone/>
            </a:pPr>
            <a:r>
              <a:rPr lang="pl-PL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egzaminu ósmoklasisty, egzaminu maturalnego i egzaminu potwierdzającego kwalifikacje </a:t>
            </a:r>
            <a:br>
              <a:rPr lang="pl-PL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zawodzie, z uwzględnieniem działań podejmowanych przez szkoły nakierowanych na kształcenie uczniów ze specjalnymi potrzebami edukacyjnymi, w szkołach tych typów, których prowadzenie należy do zadań własnych jednostki samorządu terytorialnego; </a:t>
            </a:r>
            <a:endParaRPr lang="pl-PL" sz="4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nadzoru pedagogicznego sprawowanego przez kuratora oświaty lub właściwego ministra </a:t>
            </a:r>
            <a:br>
              <a:rPr lang="pl-PL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szkołach i placówkach tych typów i rodzajów, których prowadzenie należy do zadań własnych jednostki samorządu terytorialnego.” </a:t>
            </a:r>
            <a:endParaRPr lang="pl-PL" sz="4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375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AEF086D-385B-9F23-8CFF-60A669F424B4}"/>
              </a:ext>
            </a:extLst>
          </p:cNvPr>
          <p:cNvSpPr txBox="1"/>
          <p:nvPr/>
        </p:nvSpPr>
        <p:spPr>
          <a:xfrm>
            <a:off x="177282" y="102637"/>
            <a:ext cx="11868538" cy="2409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Kontrole w szkole-zalecenia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AutoNum type="romanUcPeriod"/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Kuratorium Oświaty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Ocena pracy Dyrektora Szkoły w Parkowie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doraźna w wyniku złożonej skargi  SP Gościejewo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Zalecenie: wnikliwie analizować orzeczenia i opinie PPP, stosować formy pomocy psychologiczno-pedagogicznej zgodnie z wszystkimi zaleceniami poradni.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697BF04-AD47-6F9F-0D4C-F21438815B3B}"/>
              </a:ext>
            </a:extLst>
          </p:cNvPr>
          <p:cNvSpPr txBox="1"/>
          <p:nvPr/>
        </p:nvSpPr>
        <p:spPr>
          <a:xfrm>
            <a:off x="177281" y="2512399"/>
            <a:ext cx="11933853" cy="3264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AutoNum type="romanUcPeriod"/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Sanepid i p.poż.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 3 - bez zaleceń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 Parkowo – bez zaleceń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 Gościejewo –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Kontrola. w celu oceny warunków higieniczno-sanitarnych. Zalecenie: likwidacja zawilgoceń, zagrzybienia i odprysków na sufitach i ścianach na piętrze budynku      nr 2 w Tarnowie: w salach, zapleczu fizyczno-chemicznym, świetlicy i na korytarzu. Stosując się do zaleceń wykonano remont pokrycia dachowego: wymieniono papę, obróbki blacharskie, elementy orynnowania na w/wymienionym budynku, dokonano niezbędnych prac wykończeniowych w celu likwidacji zawilgoceń, zagrzybienia i odprysków farby z tynkiem.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9962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142DE79-8147-1639-7E20-F689CC4ACBD4}"/>
              </a:ext>
            </a:extLst>
          </p:cNvPr>
          <p:cNvSpPr txBox="1"/>
          <p:nvPr/>
        </p:nvSpPr>
        <p:spPr>
          <a:xfrm>
            <a:off x="1063690" y="765110"/>
            <a:ext cx="8089640" cy="689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  <a:buSzPts val="1200"/>
            </a:pPr>
            <a:r>
              <a:rPr lang="pl-PL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Egzamin ósmoklasisty</a:t>
            </a:r>
            <a:endParaRPr lang="pl-PL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09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A52995-B501-0C4F-1FE1-125D89190A37}"/>
              </a:ext>
            </a:extLst>
          </p:cNvPr>
          <p:cNvSpPr txBox="1"/>
          <p:nvPr/>
        </p:nvSpPr>
        <p:spPr>
          <a:xfrm>
            <a:off x="177282" y="270589"/>
            <a:ext cx="11719249" cy="211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Odchylenie standardowe  informuje, jak szeroko wartości jakiejś wielkości (na przykład wyniki egzaminu) są rozrzucone wokół jej średniej. Im mniejsza wartość odchylenia tym obserwacje są bardziej skupione wokół średniej.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Mediana – to wartość środkowa w uporządkowanym ciągu liczb.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Modalna -  wynik najczęściej występujący w danym zbiorze wyników.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Skala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staninowa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stosowana w pomiarze dydaktycznym odpowiada nam na pytanie jaką pozycję zajmuje wynik osiągnięty przez ucznia, szkołę na tle wyników osiągniętych przez całą badaną populację.                                                           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Skala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staninowa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wprowadza 9 przedziałów wyników.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B26064E-BF34-F5FF-778F-D48F72E4B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0300"/>
              </p:ext>
            </p:extLst>
          </p:nvPr>
        </p:nvGraphicFramePr>
        <p:xfrm>
          <a:off x="177282" y="2495550"/>
          <a:ext cx="11843267" cy="3631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609">
                  <a:extLst>
                    <a:ext uri="{9D8B030D-6E8A-4147-A177-3AD203B41FA5}">
                      <a16:colId xmlns:a16="http://schemas.microsoft.com/office/drawing/2014/main" val="993451558"/>
                    </a:ext>
                  </a:extLst>
                </a:gridCol>
                <a:gridCol w="9184658">
                  <a:extLst>
                    <a:ext uri="{9D8B030D-6E8A-4147-A177-3AD203B41FA5}">
                      <a16:colId xmlns:a16="http://schemas.microsoft.com/office/drawing/2014/main" val="3430543544"/>
                    </a:ext>
                  </a:extLst>
                </a:gridCol>
              </a:tblGrid>
              <a:tr h="606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nazwa stanina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procent wyników </a:t>
                      </a:r>
                      <a:br>
                        <a:rPr lang="pl-PL" sz="1600">
                          <a:effectLst/>
                        </a:rPr>
                      </a:br>
                      <a:r>
                        <a:rPr lang="pl-PL" sz="1600">
                          <a:effectLst/>
                        </a:rPr>
                        <a:t>zawarty w  przedziale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827221200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1- najniższy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  4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38120479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2- bardzo niski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  7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524760213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3- niski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12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021652748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4- niżej średni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48291340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5- średni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20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262717690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6- wyżej średni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495184681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7- wysoki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12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37268207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8- bardzo wysoki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</a:rPr>
                        <a:t>   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71896401"/>
                  </a:ext>
                </a:extLst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9- najwyższy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600" dirty="0">
                          <a:effectLst/>
                        </a:rPr>
                        <a:t>  4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26554610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825BE00-B9FC-D631-0D75-421B142DF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51117" y="2425836"/>
            <a:ext cx="31890006" cy="39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625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80CD25-39BD-2F90-55A2-BD7B48B1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55" y="139959"/>
            <a:ext cx="10618237" cy="1287625"/>
          </a:xfrm>
        </p:spPr>
        <p:txBody>
          <a:bodyPr/>
          <a:lstStyle/>
          <a:p>
            <a:r>
              <a:rPr lang="pl-PL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Egzamin ósmoklasisty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40BE4DD-31B5-5E26-29D3-F7B714938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248600"/>
              </p:ext>
            </p:extLst>
          </p:nvPr>
        </p:nvGraphicFramePr>
        <p:xfrm>
          <a:off x="65314" y="765110"/>
          <a:ext cx="12126685" cy="6092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041">
                  <a:extLst>
                    <a:ext uri="{9D8B030D-6E8A-4147-A177-3AD203B41FA5}">
                      <a16:colId xmlns:a16="http://schemas.microsoft.com/office/drawing/2014/main" val="614667515"/>
                    </a:ext>
                  </a:extLst>
                </a:gridCol>
                <a:gridCol w="1210943">
                  <a:extLst>
                    <a:ext uri="{9D8B030D-6E8A-4147-A177-3AD203B41FA5}">
                      <a16:colId xmlns:a16="http://schemas.microsoft.com/office/drawing/2014/main" val="689057041"/>
                    </a:ext>
                  </a:extLst>
                </a:gridCol>
                <a:gridCol w="4894226">
                  <a:extLst>
                    <a:ext uri="{9D8B030D-6E8A-4147-A177-3AD203B41FA5}">
                      <a16:colId xmlns:a16="http://schemas.microsoft.com/office/drawing/2014/main" val="2479270320"/>
                    </a:ext>
                  </a:extLst>
                </a:gridCol>
                <a:gridCol w="1881475">
                  <a:extLst>
                    <a:ext uri="{9D8B030D-6E8A-4147-A177-3AD203B41FA5}">
                      <a16:colId xmlns:a16="http://schemas.microsoft.com/office/drawing/2014/main" val="2807261636"/>
                    </a:ext>
                  </a:extLst>
                </a:gridCol>
              </a:tblGrid>
              <a:tr h="1028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Średni wynik % szkoły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1600">
                          <a:effectLst/>
                        </a:rPr>
                        <a:t>Część ogólna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Stanin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Średni wynik % szkoły </a:t>
                      </a:r>
                      <a:endParaRPr lang="pl-PL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900">
                          <a:effectLst/>
                        </a:rPr>
                        <a:t>Język nowożytny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Stanin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extLst>
                  <a:ext uri="{0D108BD9-81ED-4DB2-BD59-A6C34878D82A}">
                    <a16:rowId xmlns:a16="http://schemas.microsoft.com/office/drawing/2014/main" val="2030970767"/>
                  </a:ext>
                </a:extLst>
              </a:tr>
              <a:tr h="5064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u="sng" dirty="0">
                          <a:effectLst/>
                        </a:rPr>
                        <a:t>Język polski</a:t>
                      </a:r>
                      <a:endParaRPr lang="pl-PL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Średni wynik gminy: 51%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Średnik wynik powiatu: 53%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Średnik wynik województwa: 57%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Średni wynik kraju: 60%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pl-PL" sz="1600" dirty="0">
                          <a:effectLst/>
                        </a:rPr>
                        <a:t>Najniższy wynik  SP Pruśce, SP 2, SP 3 </a:t>
                      </a:r>
                      <a:r>
                        <a:rPr lang="pl-PL" sz="1600" u="sng" dirty="0">
                          <a:effectLst/>
                        </a:rPr>
                        <a:t>51%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  <a:buFont typeface="+mj-lt"/>
                        <a:buAutoNum type="arabicParenR"/>
                      </a:pPr>
                      <a:r>
                        <a:rPr lang="pl-PL" sz="1600" dirty="0">
                          <a:effectLst/>
                        </a:rPr>
                        <a:t>Najwyższy wynik:   SP Gościejewo -</a:t>
                      </a:r>
                      <a:r>
                        <a:rPr lang="pl-PL" sz="1600" u="sng" dirty="0">
                          <a:effectLst/>
                        </a:rPr>
                        <a:t>55,49%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1600" dirty="0">
                          <a:effectLst/>
                        </a:rPr>
                        <a:t>3 - niski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u="sng" dirty="0">
                          <a:effectLst/>
                        </a:rPr>
                        <a:t>Język angielski- </a:t>
                      </a:r>
                      <a:endParaRPr lang="pl-PL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Średni wynik gminy: 54%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Średnik wynik powiatu: 55%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Średnik wynik województwa: 63%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1600" dirty="0">
                          <a:effectLst/>
                        </a:rPr>
                        <a:t>Średni wynik kraju: 67%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  <a:buFont typeface="+mj-lt"/>
                        <a:buAutoNum type="arabicParenR"/>
                      </a:pPr>
                      <a:r>
                        <a:rPr lang="pl-PL" sz="1600" dirty="0">
                          <a:effectLst/>
                        </a:rPr>
                        <a:t>Najniższy wynik: SP Gościejewo – </a:t>
                      </a:r>
                      <a:r>
                        <a:rPr lang="pl-PL" sz="1600" u="sng" dirty="0">
                          <a:effectLst/>
                        </a:rPr>
                        <a:t>42,5%</a:t>
                      </a:r>
                      <a:endParaRPr lang="pl-PL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  <a:buFont typeface="+mj-lt"/>
                        <a:buAutoNum type="arabicParenR"/>
                      </a:pPr>
                      <a:r>
                        <a:rPr lang="pl-PL" sz="1600" dirty="0">
                          <a:effectLst/>
                        </a:rPr>
                        <a:t>Najwyższy wynik SP Budziszewko: </a:t>
                      </a:r>
                      <a:r>
                        <a:rPr lang="pl-PL" sz="1600" u="sng" dirty="0">
                          <a:effectLst/>
                        </a:rPr>
                        <a:t>65 %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1600" dirty="0">
                          <a:effectLst/>
                        </a:rPr>
                        <a:t>4 niżej średni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48447" marB="48447"/>
                </a:tc>
                <a:extLst>
                  <a:ext uri="{0D108BD9-81ED-4DB2-BD59-A6C34878D82A}">
                    <a16:rowId xmlns:a16="http://schemas.microsoft.com/office/drawing/2014/main" val="4183135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059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43456E9-D328-7018-6EA9-0FDD45C12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152833"/>
              </p:ext>
            </p:extLst>
          </p:nvPr>
        </p:nvGraphicFramePr>
        <p:xfrm>
          <a:off x="167951" y="0"/>
          <a:ext cx="11905861" cy="6774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8621">
                  <a:extLst>
                    <a:ext uri="{9D8B030D-6E8A-4147-A177-3AD203B41FA5}">
                      <a16:colId xmlns:a16="http://schemas.microsoft.com/office/drawing/2014/main" val="2365086211"/>
                    </a:ext>
                  </a:extLst>
                </a:gridCol>
                <a:gridCol w="1443135">
                  <a:extLst>
                    <a:ext uri="{9D8B030D-6E8A-4147-A177-3AD203B41FA5}">
                      <a16:colId xmlns:a16="http://schemas.microsoft.com/office/drawing/2014/main" val="805042395"/>
                    </a:ext>
                  </a:extLst>
                </a:gridCol>
                <a:gridCol w="4691430">
                  <a:extLst>
                    <a:ext uri="{9D8B030D-6E8A-4147-A177-3AD203B41FA5}">
                      <a16:colId xmlns:a16="http://schemas.microsoft.com/office/drawing/2014/main" val="1030676654"/>
                    </a:ext>
                  </a:extLst>
                </a:gridCol>
                <a:gridCol w="1802675">
                  <a:extLst>
                    <a:ext uri="{9D8B030D-6E8A-4147-A177-3AD203B41FA5}">
                      <a16:colId xmlns:a16="http://schemas.microsoft.com/office/drawing/2014/main" val="2977812197"/>
                    </a:ext>
                  </a:extLst>
                </a:gridCol>
              </a:tblGrid>
              <a:tr h="6774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 u="sng" dirty="0">
                          <a:effectLst/>
                        </a:rPr>
                        <a:t>Matematyka</a:t>
                      </a:r>
                      <a:endParaRPr lang="pl-PL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Średni wynik gminy: 44% 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Średnik wynik powiatu: 49%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Średnik wynik województwa: 55%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Średni wynik kraju: 57%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pl-PL" sz="1800" dirty="0">
                          <a:effectLst/>
                        </a:rPr>
                        <a:t>Najniższy wynik:            SP Pruśce- </a:t>
                      </a:r>
                      <a:r>
                        <a:rPr lang="pl-PL" sz="1800" u="sng" dirty="0">
                          <a:effectLst/>
                        </a:rPr>
                        <a:t>34%</a:t>
                      </a:r>
                      <a:endParaRPr lang="pl-PL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pl-PL" sz="1800" dirty="0">
                          <a:effectLst/>
                        </a:rPr>
                        <a:t>Najwyższy wynik:          SP Parkowo- </a:t>
                      </a:r>
                      <a:r>
                        <a:rPr lang="pl-PL" sz="1800" u="sng" dirty="0">
                          <a:effectLst/>
                        </a:rPr>
                        <a:t>66,22%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7" marR="61217" marT="61217" marB="61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1800">
                          <a:effectLst/>
                        </a:rPr>
                        <a:t>3 - niski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7" marR="61217" marT="61217" marB="61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 u="sng">
                          <a:effectLst/>
                        </a:rPr>
                        <a:t>Język niemiecki – </a:t>
                      </a:r>
                      <a:endParaRPr lang="pl-PL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Średni wynik gminy: 46%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Średnik wynik powiatu: 47%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Średnik wynik województwa: 44%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1800">
                          <a:effectLst/>
                        </a:rPr>
                        <a:t>Średni wynik kraju: 50%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  <a:buFont typeface="+mj-lt"/>
                        <a:buAutoNum type="arabicParenR"/>
                      </a:pPr>
                      <a:r>
                        <a:rPr lang="pl-PL" sz="1800">
                          <a:effectLst/>
                        </a:rPr>
                        <a:t>Najniższy wynik:     SP 2 -</a:t>
                      </a:r>
                      <a:r>
                        <a:rPr lang="pl-PL" sz="1800" u="sng">
                          <a:effectLst/>
                        </a:rPr>
                        <a:t>27%</a:t>
                      </a:r>
                      <a:endParaRPr lang="pl-PL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  <a:buFont typeface="+mj-lt"/>
                        <a:buAutoNum type="arabicParenR"/>
                      </a:pPr>
                      <a:r>
                        <a:rPr lang="pl-PL" sz="1800">
                          <a:effectLst/>
                        </a:rPr>
                        <a:t>Najwyższy wynik    SP3 </a:t>
                      </a:r>
                      <a:r>
                        <a:rPr lang="pl-PL" sz="1800" u="sng">
                          <a:effectLst/>
                        </a:rPr>
                        <a:t>49%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7" marR="61217" marT="61217" marB="61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595"/>
                        </a:spcAft>
                      </a:pPr>
                      <a:r>
                        <a:rPr lang="pl-PL" sz="1800" dirty="0">
                          <a:effectLst/>
                        </a:rPr>
                        <a:t>5 średni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7" marR="61217" marT="61217" marB="61217"/>
                </a:tc>
                <a:extLst>
                  <a:ext uri="{0D108BD9-81ED-4DB2-BD59-A6C34878D82A}">
                    <a16:rowId xmlns:a16="http://schemas.microsoft.com/office/drawing/2014/main" val="413112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798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88A6EA-3C01-2931-C644-8D07752E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6" y="214604"/>
            <a:ext cx="11607282" cy="1713795"/>
          </a:xfrm>
        </p:spPr>
        <p:txBody>
          <a:bodyPr/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Wyniki Egzaminu ósmoklasisty w Gminie Rogoźno z podziałem na obszar wiejski i miejski</a:t>
            </a: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E8FCCF8-4868-3004-C90C-CD93F61D5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50261"/>
              </p:ext>
            </p:extLst>
          </p:nvPr>
        </p:nvGraphicFramePr>
        <p:xfrm>
          <a:off x="183502" y="933061"/>
          <a:ext cx="11461102" cy="5318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537">
                  <a:extLst>
                    <a:ext uri="{9D8B030D-6E8A-4147-A177-3AD203B41FA5}">
                      <a16:colId xmlns:a16="http://schemas.microsoft.com/office/drawing/2014/main" val="3680307000"/>
                    </a:ext>
                  </a:extLst>
                </a:gridCol>
                <a:gridCol w="1276221">
                  <a:extLst>
                    <a:ext uri="{9D8B030D-6E8A-4147-A177-3AD203B41FA5}">
                      <a16:colId xmlns:a16="http://schemas.microsoft.com/office/drawing/2014/main" val="1611330204"/>
                    </a:ext>
                  </a:extLst>
                </a:gridCol>
                <a:gridCol w="879422">
                  <a:extLst>
                    <a:ext uri="{9D8B030D-6E8A-4147-A177-3AD203B41FA5}">
                      <a16:colId xmlns:a16="http://schemas.microsoft.com/office/drawing/2014/main" val="3295797411"/>
                    </a:ext>
                  </a:extLst>
                </a:gridCol>
                <a:gridCol w="2047425">
                  <a:extLst>
                    <a:ext uri="{9D8B030D-6E8A-4147-A177-3AD203B41FA5}">
                      <a16:colId xmlns:a16="http://schemas.microsoft.com/office/drawing/2014/main" val="3218547849"/>
                    </a:ext>
                  </a:extLst>
                </a:gridCol>
                <a:gridCol w="2292470">
                  <a:extLst>
                    <a:ext uri="{9D8B030D-6E8A-4147-A177-3AD203B41FA5}">
                      <a16:colId xmlns:a16="http://schemas.microsoft.com/office/drawing/2014/main" val="3181050603"/>
                    </a:ext>
                  </a:extLst>
                </a:gridCol>
                <a:gridCol w="3703027">
                  <a:extLst>
                    <a:ext uri="{9D8B030D-6E8A-4147-A177-3AD203B41FA5}">
                      <a16:colId xmlns:a16="http://schemas.microsoft.com/office/drawing/2014/main" val="1710446383"/>
                    </a:ext>
                  </a:extLst>
                </a:gridCol>
              </a:tblGrid>
              <a:tr h="1277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Język polski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56179"/>
                  </a:ext>
                </a:extLst>
              </a:tr>
              <a:tr h="1552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liczba</a:t>
                      </a:r>
                      <a:br>
                        <a:rPr lang="pl-PL" sz="2000">
                          <a:effectLst/>
                        </a:rPr>
                      </a:br>
                      <a:r>
                        <a:rPr lang="pl-PL" sz="2000">
                          <a:effectLst/>
                        </a:rPr>
                        <a:t>zdających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wynik</a:t>
                      </a:r>
                      <a:br>
                        <a:rPr lang="pl-PL" sz="2000">
                          <a:effectLst/>
                        </a:rPr>
                      </a:br>
                      <a:r>
                        <a:rPr lang="pl-PL" sz="2000">
                          <a:effectLst/>
                        </a:rPr>
                        <a:t>średni (%)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odchylenie standardowe (%)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mediana (%)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modalna (%)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35808561"/>
                  </a:ext>
                </a:extLst>
              </a:tr>
              <a:tr h="990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Rogoźno M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139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48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20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51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53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05807317"/>
                  </a:ext>
                </a:extLst>
              </a:tr>
              <a:tr h="1497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 Rogoźno W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61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50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18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53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33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578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698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F5AB480-ADAA-E901-E4E2-06DD580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31569"/>
              </p:ext>
            </p:extLst>
          </p:nvPr>
        </p:nvGraphicFramePr>
        <p:xfrm>
          <a:off x="118186" y="0"/>
          <a:ext cx="11955626" cy="3265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112">
                  <a:extLst>
                    <a:ext uri="{9D8B030D-6E8A-4147-A177-3AD203B41FA5}">
                      <a16:colId xmlns:a16="http://schemas.microsoft.com/office/drawing/2014/main" val="2855985953"/>
                    </a:ext>
                  </a:extLst>
                </a:gridCol>
                <a:gridCol w="1331287">
                  <a:extLst>
                    <a:ext uri="{9D8B030D-6E8A-4147-A177-3AD203B41FA5}">
                      <a16:colId xmlns:a16="http://schemas.microsoft.com/office/drawing/2014/main" val="3490200742"/>
                    </a:ext>
                  </a:extLst>
                </a:gridCol>
                <a:gridCol w="917367">
                  <a:extLst>
                    <a:ext uri="{9D8B030D-6E8A-4147-A177-3AD203B41FA5}">
                      <a16:colId xmlns:a16="http://schemas.microsoft.com/office/drawing/2014/main" val="1189006080"/>
                    </a:ext>
                  </a:extLst>
                </a:gridCol>
                <a:gridCol w="2003416">
                  <a:extLst>
                    <a:ext uri="{9D8B030D-6E8A-4147-A177-3AD203B41FA5}">
                      <a16:colId xmlns:a16="http://schemas.microsoft.com/office/drawing/2014/main" val="128791431"/>
                    </a:ext>
                  </a:extLst>
                </a:gridCol>
                <a:gridCol w="2391385">
                  <a:extLst>
                    <a:ext uri="{9D8B030D-6E8A-4147-A177-3AD203B41FA5}">
                      <a16:colId xmlns:a16="http://schemas.microsoft.com/office/drawing/2014/main" val="4176811591"/>
                    </a:ext>
                  </a:extLst>
                </a:gridCol>
                <a:gridCol w="4047059">
                  <a:extLst>
                    <a:ext uri="{9D8B030D-6E8A-4147-A177-3AD203B41FA5}">
                      <a16:colId xmlns:a16="http://schemas.microsoft.com/office/drawing/2014/main" val="1758466619"/>
                    </a:ext>
                  </a:extLst>
                </a:gridCol>
              </a:tblGrid>
              <a:tr h="659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Matematyka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095491"/>
                  </a:ext>
                </a:extLst>
              </a:tr>
              <a:tr h="114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liczba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zdających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wynik</a:t>
                      </a:r>
                      <a:br>
                        <a:rPr lang="pl-PL" sz="1600">
                          <a:effectLst/>
                        </a:rPr>
                      </a:br>
                      <a:r>
                        <a:rPr lang="pl-PL" sz="1600">
                          <a:effectLst/>
                        </a:rPr>
                        <a:t>średni (%)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odchylenie standardowe (%)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mediana (%)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modalna (%)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4856337"/>
                  </a:ext>
                </a:extLst>
              </a:tr>
              <a:tr h="73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Rogoźno M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140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38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21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36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20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12453044"/>
                  </a:ext>
                </a:extLst>
              </a:tr>
              <a:tr h="73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Rogoźno 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61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32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16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69407801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459B546-0724-F681-063C-8EB7632AA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61162"/>
              </p:ext>
            </p:extLst>
          </p:nvPr>
        </p:nvGraphicFramePr>
        <p:xfrm>
          <a:off x="118186" y="3265715"/>
          <a:ext cx="12073813" cy="3592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617">
                  <a:extLst>
                    <a:ext uri="{9D8B030D-6E8A-4147-A177-3AD203B41FA5}">
                      <a16:colId xmlns:a16="http://schemas.microsoft.com/office/drawing/2014/main" val="1981334392"/>
                    </a:ext>
                  </a:extLst>
                </a:gridCol>
                <a:gridCol w="1344447">
                  <a:extLst>
                    <a:ext uri="{9D8B030D-6E8A-4147-A177-3AD203B41FA5}">
                      <a16:colId xmlns:a16="http://schemas.microsoft.com/office/drawing/2014/main" val="1723739627"/>
                    </a:ext>
                  </a:extLst>
                </a:gridCol>
                <a:gridCol w="926436">
                  <a:extLst>
                    <a:ext uri="{9D8B030D-6E8A-4147-A177-3AD203B41FA5}">
                      <a16:colId xmlns:a16="http://schemas.microsoft.com/office/drawing/2014/main" val="3469678688"/>
                    </a:ext>
                  </a:extLst>
                </a:gridCol>
                <a:gridCol w="2023222">
                  <a:extLst>
                    <a:ext uri="{9D8B030D-6E8A-4147-A177-3AD203B41FA5}">
                      <a16:colId xmlns:a16="http://schemas.microsoft.com/office/drawing/2014/main" val="3956902379"/>
                    </a:ext>
                  </a:extLst>
                </a:gridCol>
                <a:gridCol w="2415024">
                  <a:extLst>
                    <a:ext uri="{9D8B030D-6E8A-4147-A177-3AD203B41FA5}">
                      <a16:colId xmlns:a16="http://schemas.microsoft.com/office/drawing/2014/main" val="1434237848"/>
                    </a:ext>
                  </a:extLst>
                </a:gridCol>
                <a:gridCol w="4087067">
                  <a:extLst>
                    <a:ext uri="{9D8B030D-6E8A-4147-A177-3AD203B41FA5}">
                      <a16:colId xmlns:a16="http://schemas.microsoft.com/office/drawing/2014/main" val="4139819348"/>
                    </a:ext>
                  </a:extLst>
                </a:gridCol>
              </a:tblGrid>
              <a:tr h="348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Język angielski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08990"/>
                  </a:ext>
                </a:extLst>
              </a:tr>
              <a:tr h="1813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liczba</a:t>
                      </a:r>
                      <a:br>
                        <a:rPr lang="pl-PL" sz="1600">
                          <a:effectLst/>
                        </a:rPr>
                      </a:br>
                      <a:r>
                        <a:rPr lang="pl-PL" sz="1600">
                          <a:effectLst/>
                        </a:rPr>
                        <a:t>zdających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wynik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średni (%)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odchylenie standardowe (%)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mediana (%)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modalna (%)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7743648"/>
                  </a:ext>
                </a:extLst>
              </a:tr>
              <a:tr h="714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Rogoźno 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122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77393473"/>
                  </a:ext>
                </a:extLst>
              </a:tr>
              <a:tr h="714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Rogoźno 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41798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754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D0331-BC8D-0A5E-2468-EE07F585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25" y="83977"/>
            <a:ext cx="10681630" cy="1769778"/>
          </a:xfrm>
        </p:spPr>
        <p:txBody>
          <a:bodyPr/>
          <a:lstStyle/>
          <a:p>
            <a:pPr indent="-89535" algn="ctr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 REALIZACJI ZADAŃ OŚWIATOWYCH                                                                                                                                                                                              w roku szkolnym 2021/2022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Przedszkola</a:t>
            </a: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0517122-8CD0-D46D-291C-D0C886B6C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7315"/>
              </p:ext>
            </p:extLst>
          </p:nvPr>
        </p:nvGraphicFramePr>
        <p:xfrm>
          <a:off x="270588" y="1853755"/>
          <a:ext cx="11019453" cy="3354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4136">
                  <a:extLst>
                    <a:ext uri="{9D8B030D-6E8A-4147-A177-3AD203B41FA5}">
                      <a16:colId xmlns:a16="http://schemas.microsoft.com/office/drawing/2014/main" val="454010711"/>
                    </a:ext>
                  </a:extLst>
                </a:gridCol>
                <a:gridCol w="4855317">
                  <a:extLst>
                    <a:ext uri="{9D8B030D-6E8A-4147-A177-3AD203B41FA5}">
                      <a16:colId xmlns:a16="http://schemas.microsoft.com/office/drawing/2014/main" val="392645438"/>
                    </a:ext>
                  </a:extLst>
                </a:gridCol>
              </a:tblGrid>
              <a:tr h="2454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Wyniki dydaktyczne za 2021/2022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51758"/>
                  </a:ext>
                </a:extLst>
              </a:tr>
              <a:tr h="895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dzieci w przedszkolu w dniu 24.06.2022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361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 Z Ukrainy – 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551181"/>
                  </a:ext>
                </a:extLst>
              </a:tr>
              <a:tr h="245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Odziały przedszkolne w szkołach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 odziały/67dzieci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940661"/>
                  </a:ext>
                </a:extLst>
              </a:tr>
              <a:tr h="50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oddziałów /średnia ilość dzieci w oddziale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14 /25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2311608"/>
                  </a:ext>
                </a:extLst>
              </a:tr>
              <a:tr h="245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uczniów klasyfikowanych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 dzieci odroczonych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113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Średnia frekwencja w szkole-%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93%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384391"/>
                  </a:ext>
                </a:extLst>
              </a:tr>
              <a:tr h="769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Ilość uczniów  w przedszkolu /szkole z opinią PPP o dostosowaniu wymagań edukacyjnych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20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8577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9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3538CCD-95D5-27A7-C342-EC7DA374D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7203"/>
              </p:ext>
            </p:extLst>
          </p:nvPr>
        </p:nvGraphicFramePr>
        <p:xfrm>
          <a:off x="0" y="326571"/>
          <a:ext cx="11672596" cy="5727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6607">
                  <a:extLst>
                    <a:ext uri="{9D8B030D-6E8A-4147-A177-3AD203B41FA5}">
                      <a16:colId xmlns:a16="http://schemas.microsoft.com/office/drawing/2014/main" val="3122552526"/>
                    </a:ext>
                  </a:extLst>
                </a:gridCol>
                <a:gridCol w="7765989">
                  <a:extLst>
                    <a:ext uri="{9D8B030D-6E8A-4147-A177-3AD203B41FA5}">
                      <a16:colId xmlns:a16="http://schemas.microsoft.com/office/drawing/2014/main" val="1756083816"/>
                    </a:ext>
                  </a:extLst>
                </a:gridCol>
              </a:tblGrid>
              <a:tr h="1759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Kadra pedagogiczna: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455956"/>
                  </a:ext>
                </a:extLst>
              </a:tr>
              <a:tr h="36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nauczycieli stażystów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2459953154"/>
                  </a:ext>
                </a:extLst>
              </a:tr>
              <a:tr h="36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nauczycieli kontraktowych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3756488195"/>
                  </a:ext>
                </a:extLst>
              </a:tr>
              <a:tr h="36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nauczycieli mianowanych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4123520524"/>
                  </a:ext>
                </a:extLst>
              </a:tr>
              <a:tr h="36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nauczycieli dyplomowanych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2971615919"/>
                  </a:ext>
                </a:extLst>
              </a:tr>
              <a:tr h="36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Realizacja awansu zawodowego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1751571080"/>
                  </a:ext>
                </a:extLst>
              </a:tr>
              <a:tr h="642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Nagradzanie nauczycieli: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l-PL" sz="1600">
                          <a:effectLst/>
                        </a:rPr>
                        <a:t>nagrody burmistrza- 2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l-PL" sz="1600">
                          <a:effectLst/>
                        </a:rPr>
                        <a:t>nagrody dyrektora 24                                                                                        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1759485972"/>
                  </a:ext>
                </a:extLst>
              </a:tr>
              <a:tr h="1759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Doposażenie placówki w pomoce dydaktyczne i sprzęt TIK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598867"/>
                  </a:ext>
                </a:extLst>
              </a:tr>
              <a:tr h="36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komputerów dla uczniów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3609280705"/>
                  </a:ext>
                </a:extLst>
              </a:tr>
              <a:tr h="363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tablic interaktywnych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2935975973"/>
                  </a:ext>
                </a:extLst>
              </a:tr>
              <a:tr h="17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rzutników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2430895648"/>
                  </a:ext>
                </a:extLst>
              </a:tr>
              <a:tr h="1759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Bezpieczeństwo w szkole-wypadki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10444"/>
                  </a:ext>
                </a:extLst>
              </a:tr>
              <a:tr h="53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Wypadek nauczyciela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Wypadki dzieci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3832898457"/>
                  </a:ext>
                </a:extLst>
              </a:tr>
              <a:tr h="1759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Pomoc materialna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392230"/>
                  </a:ext>
                </a:extLst>
              </a:tr>
              <a:tr h="551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Ilość dzieci dożywianych ze środków GOPS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13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47" marR="41447" marT="0" marB="0"/>
                </a:tc>
                <a:extLst>
                  <a:ext uri="{0D108BD9-81ED-4DB2-BD59-A6C34878D82A}">
                    <a16:rowId xmlns:a16="http://schemas.microsoft.com/office/drawing/2014/main" val="351752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658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43FF267-2E61-A3E5-3AF7-B468E1403501}"/>
              </a:ext>
            </a:extLst>
          </p:cNvPr>
          <p:cNvSpPr txBox="1"/>
          <p:nvPr/>
        </p:nvSpPr>
        <p:spPr>
          <a:xfrm>
            <a:off x="223935" y="130629"/>
            <a:ext cx="11691257" cy="2346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Kontrole w szkole-zalecenia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-KO-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Wczesnego Wspomagania Rozwoju Dziecka – powołanie do zespołu                                           WWRD psychologa.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Przedszkole w Parkowie)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-Sanepid – 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stanu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sanitarno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technicznego placówki oraz ocena realizacji programu „Skąd się biorą produkty ekologiczne”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p.poż– 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zalecenia: wymiana pieca CO ( Przedszkole w Parkowie)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089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D1C1AA-FDF8-42D6-0A54-2BC1EE617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74646"/>
            <a:ext cx="11710890" cy="1325530"/>
          </a:xfrm>
        </p:spPr>
        <p:txBody>
          <a:bodyPr>
            <a:normAutofit/>
          </a:bodyPr>
          <a:lstStyle/>
          <a:p>
            <a:r>
              <a:rPr lang="pl-PL" dirty="0"/>
              <a:t>I.	</a:t>
            </a:r>
            <a:r>
              <a:rPr lang="pl-PL" sz="2400" dirty="0"/>
              <a:t>Jednostki organizacyjne systemu oświaty prowadzone / dotowane przez Gminę Rogoźno - PRZEDSZKOLA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4AB340E-F259-EC8A-3232-A205F3CED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667474"/>
              </p:ext>
            </p:extLst>
          </p:nvPr>
        </p:nvGraphicFramePr>
        <p:xfrm>
          <a:off x="223933" y="1276350"/>
          <a:ext cx="11844240" cy="5324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0090">
                  <a:extLst>
                    <a:ext uri="{9D8B030D-6E8A-4147-A177-3AD203B41FA5}">
                      <a16:colId xmlns:a16="http://schemas.microsoft.com/office/drawing/2014/main" val="1843605768"/>
                    </a:ext>
                  </a:extLst>
                </a:gridCol>
                <a:gridCol w="738776">
                  <a:extLst>
                    <a:ext uri="{9D8B030D-6E8A-4147-A177-3AD203B41FA5}">
                      <a16:colId xmlns:a16="http://schemas.microsoft.com/office/drawing/2014/main" val="2343754239"/>
                    </a:ext>
                  </a:extLst>
                </a:gridCol>
                <a:gridCol w="738776">
                  <a:extLst>
                    <a:ext uri="{9D8B030D-6E8A-4147-A177-3AD203B41FA5}">
                      <a16:colId xmlns:a16="http://schemas.microsoft.com/office/drawing/2014/main" val="2935407672"/>
                    </a:ext>
                  </a:extLst>
                </a:gridCol>
                <a:gridCol w="738776">
                  <a:extLst>
                    <a:ext uri="{9D8B030D-6E8A-4147-A177-3AD203B41FA5}">
                      <a16:colId xmlns:a16="http://schemas.microsoft.com/office/drawing/2014/main" val="3081693648"/>
                    </a:ext>
                  </a:extLst>
                </a:gridCol>
                <a:gridCol w="738776">
                  <a:extLst>
                    <a:ext uri="{9D8B030D-6E8A-4147-A177-3AD203B41FA5}">
                      <a16:colId xmlns:a16="http://schemas.microsoft.com/office/drawing/2014/main" val="641858343"/>
                    </a:ext>
                  </a:extLst>
                </a:gridCol>
                <a:gridCol w="738776">
                  <a:extLst>
                    <a:ext uri="{9D8B030D-6E8A-4147-A177-3AD203B41FA5}">
                      <a16:colId xmlns:a16="http://schemas.microsoft.com/office/drawing/2014/main" val="2134814675"/>
                    </a:ext>
                  </a:extLst>
                </a:gridCol>
                <a:gridCol w="810270">
                  <a:extLst>
                    <a:ext uri="{9D8B030D-6E8A-4147-A177-3AD203B41FA5}">
                      <a16:colId xmlns:a16="http://schemas.microsoft.com/office/drawing/2014/main" val="3282728252"/>
                    </a:ext>
                  </a:extLst>
                </a:gridCol>
              </a:tblGrid>
              <a:tr h="1584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Jednostka - nazwa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maluchy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najmłodsze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starszaki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średniaki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Razem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extLst>
                  <a:ext uri="{0D108BD9-81ED-4DB2-BD59-A6C34878D82A}">
                    <a16:rowId xmlns:a16="http://schemas.microsoft.com/office/drawing/2014/main" val="3956400316"/>
                  </a:ext>
                </a:extLst>
              </a:tr>
              <a:tr h="386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Przedszkole im. "Słoneczne Skrzaty" w Parkowie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98919105"/>
                  </a:ext>
                </a:extLst>
              </a:tr>
              <a:tr h="386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Przedszkole nr 1 im. Kubusia Puchatka w Rogoźnie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  <a:highlight>
                            <a:srgbClr val="FF00FF"/>
                          </a:highlight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  <a:highlight>
                            <a:srgbClr val="FF00FF"/>
                          </a:highlight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  <a:highlight>
                            <a:srgbClr val="FF00FF"/>
                          </a:highlight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  <a:highlight>
                            <a:srgbClr val="FF00FF"/>
                          </a:highlight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  <a:highlight>
                            <a:srgbClr val="FF00FF"/>
                          </a:highlight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  <a:highlight>
                            <a:srgbClr val="FF00FF"/>
                          </a:highlight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59989131"/>
                  </a:ext>
                </a:extLst>
              </a:tr>
              <a:tr h="386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Przedszkole nr 2 im. "Bajkowy Świat" w Rogoźnie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59377351"/>
                  </a:ext>
                </a:extLst>
              </a:tr>
              <a:tr h="710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im. Adama Mickiewicza w Budziszewku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8478474"/>
                  </a:ext>
                </a:extLst>
              </a:tr>
              <a:tr h="386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im. Jana Pawła II w Pruścach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89839666"/>
                  </a:ext>
                </a:extLst>
              </a:tr>
              <a:tr h="386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im. Noblistów Polskich w Gościejewie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24437559"/>
                  </a:ext>
                </a:extLst>
              </a:tr>
              <a:tr h="710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nr 2 im. Olimpijczyków Polskich w Rogoźnie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36093193"/>
                  </a:ext>
                </a:extLst>
              </a:tr>
              <a:tr h="386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Razem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120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50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320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923815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502AB334-E9DE-8BCF-B0EA-0765094E0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96578" y="2266027"/>
            <a:ext cx="22768936" cy="892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19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F10563F-1AA0-3214-D7BA-38C043108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99905"/>
              </p:ext>
            </p:extLst>
          </p:nvPr>
        </p:nvGraphicFramePr>
        <p:xfrm>
          <a:off x="177283" y="270587"/>
          <a:ext cx="11933855" cy="644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896">
                  <a:extLst>
                    <a:ext uri="{9D8B030D-6E8A-4147-A177-3AD203B41FA5}">
                      <a16:colId xmlns:a16="http://schemas.microsoft.com/office/drawing/2014/main" val="4257216335"/>
                    </a:ext>
                  </a:extLst>
                </a:gridCol>
                <a:gridCol w="2538438">
                  <a:extLst>
                    <a:ext uri="{9D8B030D-6E8A-4147-A177-3AD203B41FA5}">
                      <a16:colId xmlns:a16="http://schemas.microsoft.com/office/drawing/2014/main" val="268455331"/>
                    </a:ext>
                  </a:extLst>
                </a:gridCol>
                <a:gridCol w="1281896">
                  <a:extLst>
                    <a:ext uri="{9D8B030D-6E8A-4147-A177-3AD203B41FA5}">
                      <a16:colId xmlns:a16="http://schemas.microsoft.com/office/drawing/2014/main" val="2300820787"/>
                    </a:ext>
                  </a:extLst>
                </a:gridCol>
                <a:gridCol w="1573985">
                  <a:extLst>
                    <a:ext uri="{9D8B030D-6E8A-4147-A177-3AD203B41FA5}">
                      <a16:colId xmlns:a16="http://schemas.microsoft.com/office/drawing/2014/main" val="3620176895"/>
                    </a:ext>
                  </a:extLst>
                </a:gridCol>
                <a:gridCol w="1441416">
                  <a:extLst>
                    <a:ext uri="{9D8B030D-6E8A-4147-A177-3AD203B41FA5}">
                      <a16:colId xmlns:a16="http://schemas.microsoft.com/office/drawing/2014/main" val="3725509476"/>
                    </a:ext>
                  </a:extLst>
                </a:gridCol>
                <a:gridCol w="1800244">
                  <a:extLst>
                    <a:ext uri="{9D8B030D-6E8A-4147-A177-3AD203B41FA5}">
                      <a16:colId xmlns:a16="http://schemas.microsoft.com/office/drawing/2014/main" val="781313753"/>
                    </a:ext>
                  </a:extLst>
                </a:gridCol>
                <a:gridCol w="2015980">
                  <a:extLst>
                    <a:ext uri="{9D8B030D-6E8A-4147-A177-3AD203B41FA5}">
                      <a16:colId xmlns:a16="http://schemas.microsoft.com/office/drawing/2014/main" val="3985558296"/>
                    </a:ext>
                  </a:extLst>
                </a:gridCol>
              </a:tblGrid>
              <a:tr h="24137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 err="1">
                          <a:effectLst/>
                        </a:rPr>
                        <a:t>Lp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Jednostka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SIO 30.09.2021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624884"/>
                  </a:ext>
                </a:extLst>
              </a:tr>
              <a:tr h="5769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Il.Dzieci ogółem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Dzieci 6-letnie wg SIO na 30.09.2021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Ilość dzieci korzystających z </a:t>
                      </a:r>
                      <a:r>
                        <a:rPr lang="pl-PL" sz="1800" dirty="0" err="1">
                          <a:effectLst/>
                        </a:rPr>
                        <a:t>wych</a:t>
                      </a:r>
                      <a:r>
                        <a:rPr lang="pl-PL" sz="1800" dirty="0">
                          <a:effectLst/>
                        </a:rPr>
                        <a:t>. przedszkolnego w wieku 2,5-5 lat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Podział dotacji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978075315"/>
                  </a:ext>
                </a:extLst>
              </a:tr>
              <a:tr h="17597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2015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2014 (odroczone - realizujące ob.. Przedszkolny)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818083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SP 2 Rogoźno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12 048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096498740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SP Gościejewo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36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36 144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245892529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SP Budziszewko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17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13 554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58048980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SP Pruśce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25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24 096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47651574"/>
                  </a:ext>
                </a:extLst>
              </a:tr>
              <a:tr h="493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 Rozdział 80103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101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41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             85 842,00   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135284351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Przedszkole nr 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125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38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87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210 310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97753438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Przedszkole nr 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125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78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188 554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3547033294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Przedszkole P-</a:t>
                      </a:r>
                      <a:r>
                        <a:rPr lang="pl-PL" sz="1800" dirty="0" err="1">
                          <a:effectLst/>
                        </a:rPr>
                        <a:t>wo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164 380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560559413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Mali Odkrywcy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38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50405700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Przemysław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99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82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10727154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Strażak Sam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903226216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  Rozdział 80104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524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374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           563 244,00   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620175050"/>
                  </a:ext>
                </a:extLst>
              </a:tr>
              <a:tr h="28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Razem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625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187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649 086,00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39" marR="41539" marT="0" marB="0" anchor="ctr"/>
                </a:tc>
                <a:extLst>
                  <a:ext uri="{0D108BD9-81ED-4DB2-BD59-A6C34878D82A}">
                    <a16:rowId xmlns:a16="http://schemas.microsoft.com/office/drawing/2014/main" val="25968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72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B0BC6-68C1-6553-E915-5229F5F6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83977"/>
            <a:ext cx="11930743" cy="176977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Szkoły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Dane liczbowe dotyczące liczby uczniów i oddziałów w szkołach podstawowych w roku szkolnym 2021/2022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4B2302E-C460-B6E4-8CD8-2A5C09B56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68714"/>
              </p:ext>
            </p:extLst>
          </p:nvPr>
        </p:nvGraphicFramePr>
        <p:xfrm>
          <a:off x="1" y="1455577"/>
          <a:ext cx="12042708" cy="5448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8548">
                  <a:extLst>
                    <a:ext uri="{9D8B030D-6E8A-4147-A177-3AD203B41FA5}">
                      <a16:colId xmlns:a16="http://schemas.microsoft.com/office/drawing/2014/main" val="3651844249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320264918"/>
                    </a:ext>
                  </a:extLst>
                </a:gridCol>
                <a:gridCol w="898029">
                  <a:extLst>
                    <a:ext uri="{9D8B030D-6E8A-4147-A177-3AD203B41FA5}">
                      <a16:colId xmlns:a16="http://schemas.microsoft.com/office/drawing/2014/main" val="3957959385"/>
                    </a:ext>
                  </a:extLst>
                </a:gridCol>
                <a:gridCol w="725568">
                  <a:extLst>
                    <a:ext uri="{9D8B030D-6E8A-4147-A177-3AD203B41FA5}">
                      <a16:colId xmlns:a16="http://schemas.microsoft.com/office/drawing/2014/main" val="3794168019"/>
                    </a:ext>
                  </a:extLst>
                </a:gridCol>
                <a:gridCol w="725568">
                  <a:extLst>
                    <a:ext uri="{9D8B030D-6E8A-4147-A177-3AD203B41FA5}">
                      <a16:colId xmlns:a16="http://schemas.microsoft.com/office/drawing/2014/main" val="54108019"/>
                    </a:ext>
                  </a:extLst>
                </a:gridCol>
                <a:gridCol w="725568">
                  <a:extLst>
                    <a:ext uri="{9D8B030D-6E8A-4147-A177-3AD203B41FA5}">
                      <a16:colId xmlns:a16="http://schemas.microsoft.com/office/drawing/2014/main" val="2204877915"/>
                    </a:ext>
                  </a:extLst>
                </a:gridCol>
                <a:gridCol w="725568">
                  <a:extLst>
                    <a:ext uri="{9D8B030D-6E8A-4147-A177-3AD203B41FA5}">
                      <a16:colId xmlns:a16="http://schemas.microsoft.com/office/drawing/2014/main" val="2272072092"/>
                    </a:ext>
                  </a:extLst>
                </a:gridCol>
                <a:gridCol w="725568">
                  <a:extLst>
                    <a:ext uri="{9D8B030D-6E8A-4147-A177-3AD203B41FA5}">
                      <a16:colId xmlns:a16="http://schemas.microsoft.com/office/drawing/2014/main" val="2703826236"/>
                    </a:ext>
                  </a:extLst>
                </a:gridCol>
                <a:gridCol w="725568">
                  <a:extLst>
                    <a:ext uri="{9D8B030D-6E8A-4147-A177-3AD203B41FA5}">
                      <a16:colId xmlns:a16="http://schemas.microsoft.com/office/drawing/2014/main" val="457673148"/>
                    </a:ext>
                  </a:extLst>
                </a:gridCol>
                <a:gridCol w="1182591">
                  <a:extLst>
                    <a:ext uri="{9D8B030D-6E8A-4147-A177-3AD203B41FA5}">
                      <a16:colId xmlns:a16="http://schemas.microsoft.com/office/drawing/2014/main" val="3259074440"/>
                    </a:ext>
                  </a:extLst>
                </a:gridCol>
              </a:tblGrid>
              <a:tr h="5848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Jednostka - nazwa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Razem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207970"/>
                  </a:ext>
                </a:extLst>
              </a:tr>
              <a:tr h="747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nr 2 im. Olimpijczyków Polskich w Rogoźnie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92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068876"/>
                  </a:ext>
                </a:extLst>
              </a:tr>
              <a:tr h="747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nr 3 im. Powstańców Wlkp w Rogoźnie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88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80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98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103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93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691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5719715"/>
                  </a:ext>
                </a:extLst>
              </a:tr>
              <a:tr h="747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im. Adama Mickiewicza w Budziszewku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376607"/>
                  </a:ext>
                </a:extLst>
              </a:tr>
              <a:tr h="747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im. Noblistów Polskich w Gościejewie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652413"/>
                  </a:ext>
                </a:extLst>
              </a:tr>
              <a:tr h="747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im. Józefa Wybickiego w Parkowie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199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53347"/>
                  </a:ext>
                </a:extLst>
              </a:tr>
              <a:tr h="564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Szkoła Podstawowa im. Jana Pawła II w Pruścach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807215"/>
                  </a:ext>
                </a:extLst>
              </a:tr>
              <a:tr h="564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Razem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194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192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204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204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226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185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1589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8711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20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F6ACCA-9080-A17A-AB93-B28FF0112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4" y="233266"/>
            <a:ext cx="10543592" cy="905070"/>
          </a:xfrm>
        </p:spPr>
        <p:txBody>
          <a:bodyPr/>
          <a:lstStyle/>
          <a:p>
            <a:r>
              <a:rPr lang="pl-PL" sz="1800" b="1" kern="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Dowóz uczniów do szkół i przedszkoli                 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3E89208-72E5-8317-30B9-A0C6DD3BC089}"/>
              </a:ext>
            </a:extLst>
          </p:cNvPr>
          <p:cNvSpPr txBox="1"/>
          <p:nvPr/>
        </p:nvSpPr>
        <p:spPr>
          <a:xfrm rot="10800000" flipV="1">
            <a:off x="205273" y="1855877"/>
            <a:ext cx="11588618" cy="1728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„Dowóz uczniów zamieszkałych na terenie Gminy Rogoźno do placówek oświatowych wraz </a:t>
            </a:r>
            <a:b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zapewnieniem opieki w czasie dowozu w okresie od 1 września 2021 r. do 30 czerwca 2022 roku w oparciu o bilety miesięczne.”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Łącznie w roku szkolnym 2021/2022 dowóz uczniów do placówek oświatowych w oparciu o bilety miesięczne wyniósł: </a:t>
            </a: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579 470,01 zł.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6BA0127-4C07-85EB-8463-0D134533420A}"/>
              </a:ext>
            </a:extLst>
          </p:cNvPr>
          <p:cNvSpPr txBox="1"/>
          <p:nvPr/>
        </p:nvSpPr>
        <p:spPr>
          <a:xfrm>
            <a:off x="205272" y="3584555"/>
            <a:ext cx="11859209" cy="77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Łącznie w roku szkolnym 2021/2022 dowóz uczniów niepełnosprawnych do placówek oświatowych wyniósł: </a:t>
            </a: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604 708,25</a:t>
            </a:r>
            <a:r>
              <a:rPr lang="pl-PL" sz="18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DA59B2D-F73C-7EB8-4614-1771EE83DCA3}"/>
              </a:ext>
            </a:extLst>
          </p:cNvPr>
          <p:cNvSpPr txBox="1"/>
          <p:nvPr/>
        </p:nvSpPr>
        <p:spPr>
          <a:xfrm rot="10800000" flipV="1">
            <a:off x="286137" y="3561688"/>
            <a:ext cx="11507753" cy="1274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l-PL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Dowóz indywidualny – podpisano 6 umów na kwotę   20 613,11 zł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Łączne wydatki na dowóz dzieci do szkół, przedszkoli, ośrodków w roku szkolnym wyniosły </a:t>
            </a:r>
            <a:r>
              <a:rPr lang="pl-PL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1 204 791,37 zł</a:t>
            </a:r>
            <a:r>
              <a:rPr lang="pl-PL" sz="18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03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5A26D0-5609-5A23-DDAD-A4E54282D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9" y="251927"/>
            <a:ext cx="10625646" cy="1601827"/>
          </a:xfrm>
        </p:spPr>
        <p:txBody>
          <a:bodyPr/>
          <a:lstStyle/>
          <a:p>
            <a:r>
              <a:rPr lang="pl-PL" sz="1800" b="1" kern="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Dokształcanie nauczycieli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C5B455D-F723-79DA-686C-C22003583529}"/>
              </a:ext>
            </a:extLst>
          </p:cNvPr>
          <p:cNvSpPr txBox="1"/>
          <p:nvPr/>
        </p:nvSpPr>
        <p:spPr>
          <a:xfrm>
            <a:off x="130629" y="1968759"/>
            <a:ext cx="11933853" cy="3371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</a:pPr>
            <a: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Dofinansowanie kształcenia nauczycieli (zaplanowane w rozdziale 80146) w kwocie 37 815 zł </a:t>
            </a:r>
            <a:b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planowanych 42 359,00.</a:t>
            </a:r>
            <a:endParaRPr lang="pl-PL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Kierunki: logopedia, terapia pedagogiczna,  edukacja wczesnoszkolna i  przedszkolna, doradztwo zawodowe, wspieranie rozwoju i edukacji ze spektrum autyzmu  –  oligofrenopedagogika, wczesne nauczanie języka angielskiego, edukacja elementarna z profilaktyką logopedyczną ; edukacja dla bezpieczeństwa, edukacja i rehabilitacja osób z niepełnosprawnością wzrokową (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Tyflopedagog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bibliotekoznawstwo i informacja naukowa specjalność  bibliotekarz, edukacja elementarna z profilaktyką logopedyczną, edukacja i rehabilitacja osób z niepełnosprawnością intelektualną matematyka, geografia w szkole  – przyznano kwotę  4 000,00 zł.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9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454D9-9BF7-0BE4-6F73-42C2A2977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317241"/>
            <a:ext cx="10467025" cy="1536513"/>
          </a:xfrm>
        </p:spPr>
        <p:txBody>
          <a:bodyPr/>
          <a:lstStyle/>
          <a:p>
            <a:r>
              <a:rPr lang="pl-PL" sz="1800" b="1" kern="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 materialna dla uczniów 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44AA136-3C92-D300-D715-4A6D03FD9658}"/>
              </a:ext>
            </a:extLst>
          </p:cNvPr>
          <p:cNvSpPr txBox="1"/>
          <p:nvPr/>
        </p:nvSpPr>
        <p:spPr>
          <a:xfrm>
            <a:off x="223935" y="1091682"/>
            <a:ext cx="11523306" cy="2328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pl-PL" sz="180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Ogółem stypendia socjalne dla uczniów w roku szkolnym 2021/2022  </a:t>
            </a:r>
            <a:endParaRPr lang="pl-PL" sz="20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pl-PL" sz="180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Dotacja celowa: 232 436,00 zł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Udział własny z budżetu Gminy Rogoźno: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58  109,00 zł Ogółem środki finansowe : 290 454,00 zł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socjalne stypendium szkolne – 245 222,40 zł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zasiłki szkolne losowe – 4 420,00 zł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FAC5EC9-4B67-3990-8BC3-EE5CA0731725}"/>
              </a:ext>
            </a:extLst>
          </p:cNvPr>
          <p:cNvSpPr txBox="1"/>
          <p:nvPr/>
        </p:nvSpPr>
        <p:spPr>
          <a:xfrm>
            <a:off x="121298" y="3545633"/>
            <a:ext cx="12070702" cy="242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200"/>
              </a:spcBef>
            </a:pPr>
            <a:r>
              <a:rPr lang="pl-PL" sz="180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Rządowy program pomocy uczniom w roku szkolnym 2021/2022 „Wyprawka szkolna”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Ilość wniosków ogółem   			5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Ilość wniosków załatwionych pozytywnie  	5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Ilość wniosków załatwionych negatywnie  	0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Ogółem przyznano kwotę :	2 258,00 zł,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wydatkowano :2 082,55,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zwrócono: 142,45 zł.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4CB98D03-8CBC-49A2-7E04-8E39AC24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99" y="279919"/>
            <a:ext cx="10907485" cy="1138334"/>
          </a:xfrm>
        </p:spPr>
        <p:txBody>
          <a:bodyPr/>
          <a:lstStyle/>
          <a:p>
            <a:r>
              <a:rPr lang="pl-PL" sz="1800" b="1" kern="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Zestawienie kosztów wynagrodzeń ogółem w roku szkolnym 2021/2022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07F269A-8E02-8696-018E-66F472A71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00065"/>
              </p:ext>
            </p:extLst>
          </p:nvPr>
        </p:nvGraphicFramePr>
        <p:xfrm>
          <a:off x="133351" y="752475"/>
          <a:ext cx="11925300" cy="5825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5060">
                  <a:extLst>
                    <a:ext uri="{9D8B030D-6E8A-4147-A177-3AD203B41FA5}">
                      <a16:colId xmlns:a16="http://schemas.microsoft.com/office/drawing/2014/main" val="3125256284"/>
                    </a:ext>
                  </a:extLst>
                </a:gridCol>
                <a:gridCol w="2385060">
                  <a:extLst>
                    <a:ext uri="{9D8B030D-6E8A-4147-A177-3AD203B41FA5}">
                      <a16:colId xmlns:a16="http://schemas.microsoft.com/office/drawing/2014/main" val="1769558736"/>
                    </a:ext>
                  </a:extLst>
                </a:gridCol>
                <a:gridCol w="2385060">
                  <a:extLst>
                    <a:ext uri="{9D8B030D-6E8A-4147-A177-3AD203B41FA5}">
                      <a16:colId xmlns:a16="http://schemas.microsoft.com/office/drawing/2014/main" val="3792520691"/>
                    </a:ext>
                  </a:extLst>
                </a:gridCol>
                <a:gridCol w="2385060">
                  <a:extLst>
                    <a:ext uri="{9D8B030D-6E8A-4147-A177-3AD203B41FA5}">
                      <a16:colId xmlns:a16="http://schemas.microsoft.com/office/drawing/2014/main" val="2324474655"/>
                    </a:ext>
                  </a:extLst>
                </a:gridCol>
                <a:gridCol w="2385060">
                  <a:extLst>
                    <a:ext uri="{9D8B030D-6E8A-4147-A177-3AD203B41FA5}">
                      <a16:colId xmlns:a16="http://schemas.microsoft.com/office/drawing/2014/main" val="1189211601"/>
                    </a:ext>
                  </a:extLst>
                </a:gridCol>
              </a:tblGrid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Jednostka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Nauczyciele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Administracja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Obsługa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Suma końcowa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558154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P1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821 110,72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54 085,39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492 964,95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1 368 161,06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86813840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P2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736 557,66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57 372,39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532 548,70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1 326 478,75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4930285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PP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746 452,20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52 148,56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520 792,22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1 319 392,98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96044983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SP2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3 058 780,19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55 118,76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447 624,76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3 561 523,71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55008206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SP3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5 064 368,17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191 486,92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788 757,58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6 044 612,67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06323802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SPB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1 083 647,14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47 289,79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160 633,12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1 291 570,05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8509683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SPG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1 788 138,95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66 610,47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346 285,20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2 201 034,62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11153986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SPPa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1 969 848,74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56 560,08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244 302,17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2 270 710,99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0847005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SPPr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1 230 027,67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32 552,78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146 517,34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1 409 097,79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99973091"/>
                  </a:ext>
                </a:extLst>
              </a:tr>
              <a:tr h="529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Suma końcowa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16 498 931,44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613 225,14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>
                          <a:effectLst/>
                        </a:rPr>
                        <a:t>3 680 426,04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20 792 582,62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53121369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C373148-9530-7490-9162-C7ECCBC25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48322" y="2270559"/>
            <a:ext cx="21987870" cy="88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09143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100</TotalTime>
  <Words>2626</Words>
  <Application>Microsoft Office PowerPoint</Application>
  <PresentationFormat>Panoramiczny</PresentationFormat>
  <Paragraphs>685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Gill Sans MT</vt:lpstr>
      <vt:lpstr>ITC Bookman Light</vt:lpstr>
      <vt:lpstr>Symbol</vt:lpstr>
      <vt:lpstr>Times New Roman</vt:lpstr>
      <vt:lpstr>Galeria</vt:lpstr>
      <vt:lpstr>SPRAWOZDANIE Z REALIZACJI ZADAŃ OŚWIATOWYCH</vt:lpstr>
      <vt:lpstr>Prezentacja programu PowerPoint</vt:lpstr>
      <vt:lpstr>I. Jednostki organizacyjne systemu oświaty prowadzone / dotowane przez Gminę Rogoźno - PRZEDSZKOLA</vt:lpstr>
      <vt:lpstr>Prezentacja programu PowerPoint</vt:lpstr>
      <vt:lpstr>Szkoły Dane liczbowe dotyczące liczby uczniów i oddziałów w szkołach podstawowych w roku szkolnym 2021/2022 </vt:lpstr>
      <vt:lpstr>Dowóz uczniów do szkół i przedszkoli                  </vt:lpstr>
      <vt:lpstr>Dokształcanie nauczycieli </vt:lpstr>
      <vt:lpstr>Pomoc materialna dla uczniów  </vt:lpstr>
      <vt:lpstr>Zestawienie kosztów wynagrodzeń ogółem w roku szkolnym 2021/2022 </vt:lpstr>
      <vt:lpstr>Prezentacja programu PowerPoint</vt:lpstr>
      <vt:lpstr>Przeciętna liczba zatrudnionych nauczycieli w podziale na stopnie awansu zawodowego oraz pracowników administracji i obsługi w roku szkolnym 2021/2022 </vt:lpstr>
      <vt:lpstr>Prezentacja programu PowerPoint</vt:lpstr>
      <vt:lpstr>Informacja na temat wykonanych remontów oraz zadań inwestycyjnych   w roku szkolnym 2021/2022 </vt:lpstr>
      <vt:lpstr>SPRAWOZDANIE ZBIORCZE Z REALIZACJI ZADAŃ OŚWIATOWYCH                                                                                                                                                                                              w roku szkolnym 2021/2022 Szkoły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Egzamin ósmoklasisty </vt:lpstr>
      <vt:lpstr>Prezentacja programu PowerPoint</vt:lpstr>
      <vt:lpstr>Wyniki Egzaminu ósmoklasisty w Gminie Rogoźno z podziałem na obszar wiejski i miejski</vt:lpstr>
      <vt:lpstr>Prezentacja programu PowerPoint</vt:lpstr>
      <vt:lpstr>SPRAWOZDANIE Z REALIZACJI ZADAŃ OŚWIATOWYCH                                                                                                                                                                                              w roku szkolnym 2021/2022 Przedszkola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ZADAŃ OŚWIATOWYCH</dc:title>
  <dc:creator>Wojciech Wasielewski</dc:creator>
  <cp:lastModifiedBy>Wojciech Wasielewski</cp:lastModifiedBy>
  <cp:revision>8</cp:revision>
  <dcterms:created xsi:type="dcterms:W3CDTF">2022-10-20T09:07:38Z</dcterms:created>
  <dcterms:modified xsi:type="dcterms:W3CDTF">2022-10-21T06:16:13Z</dcterms:modified>
</cp:coreProperties>
</file>